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7"/>
  </p:notesMasterIdLst>
  <p:sldIdLst>
    <p:sldId id="256" r:id="rId2"/>
    <p:sldId id="259" r:id="rId3"/>
    <p:sldId id="295" r:id="rId4"/>
    <p:sldId id="257" r:id="rId5"/>
    <p:sldId id="296" r:id="rId6"/>
    <p:sldId id="297" r:id="rId7"/>
    <p:sldId id="298" r:id="rId8"/>
    <p:sldId id="299" r:id="rId9"/>
    <p:sldId id="260" r:id="rId10"/>
    <p:sldId id="262" r:id="rId11"/>
    <p:sldId id="263" r:id="rId12"/>
    <p:sldId id="301" r:id="rId13"/>
    <p:sldId id="300" r:id="rId14"/>
    <p:sldId id="264" r:id="rId15"/>
    <p:sldId id="267"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04C789-ED6B-45A1-A7F2-F07F8EDDDC04}">
  <a:tblStyle styleId="{D604C789-ED6B-45A1-A7F2-F07F8EDDDC0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93C2F8-9693-4229-8D5A-0EC416FF44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962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91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26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33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755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27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391536" y="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4940486"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878963" y="-650"/>
            <a:ext cx="2838667" cy="5145500"/>
            <a:chOff x="-650" y="-650"/>
            <a:chExt cx="2838667" cy="5145500"/>
          </a:xfrm>
        </p:grpSpPr>
        <p:sp>
          <p:nvSpPr>
            <p:cNvPr id="17" name="Google Shape;17;p2"/>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9" name="Google Shape;19;p2"/>
          <p:cNvGrpSpPr/>
          <p:nvPr/>
        </p:nvGrpSpPr>
        <p:grpSpPr>
          <a:xfrm>
            <a:off x="-6575" y="-6575"/>
            <a:ext cx="6246130" cy="5153775"/>
            <a:chOff x="-3886187" y="-6575"/>
            <a:chExt cx="6246130" cy="5153775"/>
          </a:xfrm>
        </p:grpSpPr>
        <p:sp>
          <p:nvSpPr>
            <p:cNvPr id="20" name="Google Shape;20;p2"/>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22" name="Google Shape;22;p2"/>
          <p:cNvSpPr txBox="1">
            <a:spLocks noGrp="1"/>
          </p:cNvSpPr>
          <p:nvPr>
            <p:ph type="ctrTitle"/>
          </p:nvPr>
        </p:nvSpPr>
        <p:spPr>
          <a:xfrm>
            <a:off x="685800" y="660050"/>
            <a:ext cx="4494300" cy="2265300"/>
          </a:xfrm>
          <a:prstGeom prst="rect">
            <a:avLst/>
          </a:prstGeom>
          <a:effectLst>
            <a:outerShdw blurRad="85725" dist="28575" dir="5400000" algn="bl" rotWithShape="0">
              <a:schemeClr val="accent6">
                <a:alpha val="25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5A667B"/>
            </a:gs>
            <a:gs pos="100000">
              <a:srgbClr val="26282D"/>
            </a:gs>
          </a:gsLst>
          <a:lin ang="10800025" scaled="0"/>
        </a:gra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1512573" y="0"/>
            <a:ext cx="2410110" cy="5143500"/>
            <a:chOff x="1511923" y="0"/>
            <a:chExt cx="2410110" cy="5143500"/>
          </a:xfrm>
        </p:grpSpPr>
        <p:sp>
          <p:nvSpPr>
            <p:cNvPr id="25" name="Google Shape;25;p3"/>
            <p:cNvSpPr/>
            <p:nvPr/>
          </p:nvSpPr>
          <p:spPr>
            <a:xfrm flipH="1">
              <a:off x="1818434"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1511923" y="0"/>
              <a:ext cx="2103600" cy="5143500"/>
            </a:xfrm>
            <a:prstGeom prst="parallelogram">
              <a:avLst>
                <a:gd name="adj" fmla="val 46349"/>
              </a:avLst>
            </a:prstGeom>
            <a:gradFill>
              <a:gsLst>
                <a:gs pos="0">
                  <a:srgbClr val="5A667B"/>
                </a:gs>
                <a:gs pos="100000">
                  <a:srgbClr val="26282D"/>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1061523" y="0"/>
            <a:ext cx="2326044" cy="5143500"/>
            <a:chOff x="1060873" y="0"/>
            <a:chExt cx="2326044" cy="5143500"/>
          </a:xfrm>
        </p:grpSpPr>
        <p:sp>
          <p:nvSpPr>
            <p:cNvPr id="28" name="Google Shape;28;p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7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0" y="-650"/>
            <a:ext cx="2914867" cy="5145500"/>
            <a:chOff x="-650" y="-650"/>
            <a:chExt cx="2914867" cy="5145500"/>
          </a:xfrm>
        </p:grpSpPr>
        <p:sp>
          <p:nvSpPr>
            <p:cNvPr id="31" name="Google Shape;31;p3"/>
            <p:cNvSpPr/>
            <p:nvPr/>
          </p:nvSpPr>
          <p:spPr>
            <a:xfrm flipH="1">
              <a:off x="810617"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74000"/>
                </a:schemeClr>
              </a:outerShdw>
            </a:effectLst>
          </p:spPr>
        </p:sp>
      </p:grpSp>
      <p:grpSp>
        <p:nvGrpSpPr>
          <p:cNvPr id="33" name="Google Shape;33;p3"/>
          <p:cNvGrpSpPr/>
          <p:nvPr/>
        </p:nvGrpSpPr>
        <p:grpSpPr>
          <a:xfrm>
            <a:off x="0" y="0"/>
            <a:ext cx="2360592" cy="5145650"/>
            <a:chOff x="-650" y="0"/>
            <a:chExt cx="2360592" cy="5145650"/>
          </a:xfrm>
        </p:grpSpPr>
        <p:sp>
          <p:nvSpPr>
            <p:cNvPr id="34" name="Google Shape;34;p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50" y="0"/>
              <a:ext cx="2054075" cy="5145650"/>
            </a:xfrm>
            <a:custGeom>
              <a:avLst/>
              <a:gdLst/>
              <a:ahLst/>
              <a:cxnLst/>
              <a:rect l="l" t="t" r="r" b="b"/>
              <a:pathLst>
                <a:path w="82163" h="205826" extrusionOk="0">
                  <a:moveTo>
                    <a:pt x="0" y="205743"/>
                  </a:moveTo>
                  <a:lnTo>
                    <a:pt x="26" y="0"/>
                  </a:lnTo>
                  <a:lnTo>
                    <a:pt x="82163" y="0"/>
                  </a:lnTo>
                  <a:lnTo>
                    <a:pt x="42659" y="205826"/>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36" name="Google Shape;36;p3"/>
          <p:cNvSpPr txBox="1">
            <a:spLocks noGrp="1"/>
          </p:cNvSpPr>
          <p:nvPr>
            <p:ph type="ctrTitle"/>
          </p:nvPr>
        </p:nvSpPr>
        <p:spPr>
          <a:xfrm>
            <a:off x="2596600" y="2011738"/>
            <a:ext cx="5861700" cy="635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a:endParaRPr/>
          </a:p>
        </p:txBody>
      </p:sp>
      <p:sp>
        <p:nvSpPr>
          <p:cNvPr id="37" name="Google Shape;37;p3"/>
          <p:cNvSpPr txBox="1">
            <a:spLocks noGrp="1"/>
          </p:cNvSpPr>
          <p:nvPr>
            <p:ph type="subTitle" idx="1"/>
          </p:nvPr>
        </p:nvSpPr>
        <p:spPr>
          <a:xfrm>
            <a:off x="2596600" y="2744165"/>
            <a:ext cx="5861700" cy="3876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600"/>
              </a:spcBef>
              <a:spcAft>
                <a:spcPts val="0"/>
              </a:spcAft>
              <a:buClr>
                <a:schemeClr val="lt2"/>
              </a:buClr>
              <a:buSzPts val="3000"/>
              <a:buNone/>
              <a:defRPr sz="3000">
                <a:solidFill>
                  <a:schemeClr val="lt2"/>
                </a:solidFill>
              </a:defRPr>
            </a:lvl2pPr>
            <a:lvl3pPr lvl="2" rtl="0">
              <a:spcBef>
                <a:spcPts val="600"/>
              </a:spcBef>
              <a:spcAft>
                <a:spcPts val="0"/>
              </a:spcAft>
              <a:buSzPts val="3000"/>
              <a:buNone/>
              <a:defRPr sz="3000">
                <a:solidFill>
                  <a:schemeClr val="lt2"/>
                </a:solidFill>
              </a:defRPr>
            </a:lvl3pPr>
            <a:lvl4pPr lvl="3" rtl="0">
              <a:spcBef>
                <a:spcPts val="600"/>
              </a:spcBef>
              <a:spcAft>
                <a:spcPts val="0"/>
              </a:spcAft>
              <a:buSzPts val="3000"/>
              <a:buNone/>
              <a:defRPr sz="3000">
                <a:solidFill>
                  <a:schemeClr val="lt2"/>
                </a:solidFill>
              </a:defRPr>
            </a:lvl4pPr>
            <a:lvl5pPr lvl="4" rtl="0">
              <a:spcBef>
                <a:spcPts val="600"/>
              </a:spcBef>
              <a:spcAft>
                <a:spcPts val="0"/>
              </a:spcAft>
              <a:buSzPts val="3000"/>
              <a:buNone/>
              <a:defRPr sz="3000">
                <a:solidFill>
                  <a:schemeClr val="lt2"/>
                </a:solidFill>
              </a:defRPr>
            </a:lvl5pPr>
            <a:lvl6pPr lvl="5" rtl="0">
              <a:spcBef>
                <a:spcPts val="600"/>
              </a:spcBef>
              <a:spcAft>
                <a:spcPts val="0"/>
              </a:spcAft>
              <a:buSzPts val="3000"/>
              <a:buNone/>
              <a:defRPr sz="3000">
                <a:solidFill>
                  <a:schemeClr val="lt2"/>
                </a:solidFill>
              </a:defRPr>
            </a:lvl6pPr>
            <a:lvl7pPr lvl="6" rtl="0">
              <a:spcBef>
                <a:spcPts val="600"/>
              </a:spcBef>
              <a:spcAft>
                <a:spcPts val="0"/>
              </a:spcAft>
              <a:buSzPts val="3000"/>
              <a:buNone/>
              <a:defRPr sz="3000">
                <a:solidFill>
                  <a:schemeClr val="lt2"/>
                </a:solidFill>
              </a:defRPr>
            </a:lvl7pPr>
            <a:lvl8pPr lvl="7" rtl="0">
              <a:spcBef>
                <a:spcPts val="600"/>
              </a:spcBef>
              <a:spcAft>
                <a:spcPts val="0"/>
              </a:spcAft>
              <a:buSzPts val="3000"/>
              <a:buNone/>
              <a:defRPr sz="3000">
                <a:solidFill>
                  <a:schemeClr val="lt2"/>
                </a:solidFill>
              </a:defRPr>
            </a:lvl8pPr>
            <a:lvl9pPr lvl="8" rtl="0">
              <a:spcBef>
                <a:spcPts val="600"/>
              </a:spcBef>
              <a:spcAft>
                <a:spcPts val="600"/>
              </a:spcAft>
              <a:buSzPts val="3000"/>
              <a:buNone/>
              <a:defRPr sz="30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598623" y="0"/>
            <a:ext cx="2486310" cy="5143500"/>
            <a:chOff x="1511923" y="0"/>
            <a:chExt cx="2486310" cy="5143500"/>
          </a:xfrm>
        </p:grpSpPr>
        <p:sp>
          <p:nvSpPr>
            <p:cNvPr id="56" name="Google Shape;56;p5"/>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a:off x="376173" y="0"/>
            <a:ext cx="2326044" cy="5143500"/>
            <a:chOff x="1060873" y="0"/>
            <a:chExt cx="2326044" cy="5143500"/>
          </a:xfrm>
        </p:grpSpPr>
        <p:sp>
          <p:nvSpPr>
            <p:cNvPr id="59" name="Google Shape;59;p5"/>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0" y="0"/>
            <a:ext cx="2305717" cy="5144925"/>
            <a:chOff x="456100" y="0"/>
            <a:chExt cx="2305717" cy="5144925"/>
          </a:xfrm>
        </p:grpSpPr>
        <p:sp>
          <p:nvSpPr>
            <p:cNvPr id="62" name="Google Shape;62;p5"/>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64" name="Google Shape;64;p5"/>
          <p:cNvGrpSpPr/>
          <p:nvPr/>
        </p:nvGrpSpPr>
        <p:grpSpPr>
          <a:xfrm>
            <a:off x="0" y="0"/>
            <a:ext cx="2132442" cy="5145275"/>
            <a:chOff x="227500" y="0"/>
            <a:chExt cx="2132442" cy="5145275"/>
          </a:xfrm>
        </p:grpSpPr>
        <p:sp>
          <p:nvSpPr>
            <p:cNvPr id="65" name="Google Shape;65;p5"/>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67" name="Google Shape;67;p5"/>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5"/>
          <p:cNvSpPr txBox="1">
            <a:spLocks noGrp="1"/>
          </p:cNvSpPr>
          <p:nvPr>
            <p:ph type="body" idx="1"/>
          </p:nvPr>
        </p:nvSpPr>
        <p:spPr>
          <a:xfrm>
            <a:off x="2976900" y="1506350"/>
            <a:ext cx="5464200" cy="28587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69" name="Google Shape;69;p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2486310"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92" name="Google Shape;92;p7"/>
          <p:cNvGrpSpPr/>
          <p:nvPr/>
        </p:nvGrpSpPr>
        <p:grpSpPr>
          <a:xfrm>
            <a:off x="0" y="0"/>
            <a:ext cx="2132442" cy="5145275"/>
            <a:chOff x="227500" y="0"/>
            <a:chExt cx="2132442" cy="5145275"/>
          </a:xfrm>
        </p:grpSpPr>
        <p:sp>
          <p:nvSpPr>
            <p:cNvPr id="93" name="Google Shape;93;p7"/>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8" name="Google Shape;98;p7"/>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9"/>
        <p:cNvGrpSpPr/>
        <p:nvPr/>
      </p:nvGrpSpPr>
      <p:grpSpPr>
        <a:xfrm>
          <a:off x="0" y="0"/>
          <a:ext cx="0" cy="0"/>
          <a:chOff x="0" y="0"/>
          <a:chExt cx="0" cy="0"/>
        </a:xfrm>
      </p:grpSpPr>
      <p:grpSp>
        <p:nvGrpSpPr>
          <p:cNvPr id="100" name="Google Shape;100;p8"/>
          <p:cNvGrpSpPr/>
          <p:nvPr/>
        </p:nvGrpSpPr>
        <p:grpSpPr>
          <a:xfrm>
            <a:off x="598623" y="0"/>
            <a:ext cx="2486310" cy="5143500"/>
            <a:chOff x="1511923" y="0"/>
            <a:chExt cx="2486310" cy="5143500"/>
          </a:xfrm>
        </p:grpSpPr>
        <p:sp>
          <p:nvSpPr>
            <p:cNvPr id="101" name="Google Shape;101;p8"/>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376173" y="0"/>
            <a:ext cx="2326044" cy="5143500"/>
            <a:chOff x="1060873" y="0"/>
            <a:chExt cx="2326044" cy="5143500"/>
          </a:xfrm>
        </p:grpSpPr>
        <p:sp>
          <p:nvSpPr>
            <p:cNvPr id="104" name="Google Shape;104;p8"/>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8"/>
          <p:cNvGrpSpPr/>
          <p:nvPr/>
        </p:nvGrpSpPr>
        <p:grpSpPr>
          <a:xfrm>
            <a:off x="0" y="0"/>
            <a:ext cx="2305717" cy="5144925"/>
            <a:chOff x="456100" y="0"/>
            <a:chExt cx="2305717" cy="5144925"/>
          </a:xfrm>
        </p:grpSpPr>
        <p:sp>
          <p:nvSpPr>
            <p:cNvPr id="107" name="Google Shape;107;p8"/>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09" name="Google Shape;109;p8"/>
          <p:cNvGrpSpPr/>
          <p:nvPr/>
        </p:nvGrpSpPr>
        <p:grpSpPr>
          <a:xfrm>
            <a:off x="0" y="0"/>
            <a:ext cx="2132442" cy="5145275"/>
            <a:chOff x="227500" y="0"/>
            <a:chExt cx="2132442" cy="5145275"/>
          </a:xfrm>
        </p:grpSpPr>
        <p:sp>
          <p:nvSpPr>
            <p:cNvPr id="110" name="Google Shape;110;p8"/>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12" name="Google Shape;112;p8"/>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8"/>
          <p:cNvSpPr txBox="1">
            <a:spLocks noGrp="1"/>
          </p:cNvSpPr>
          <p:nvPr>
            <p:ph type="body" idx="1"/>
          </p:nvPr>
        </p:nvSpPr>
        <p:spPr>
          <a:xfrm>
            <a:off x="2976900"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4" name="Google Shape;114;p8"/>
          <p:cNvSpPr txBox="1">
            <a:spLocks noGrp="1"/>
          </p:cNvSpPr>
          <p:nvPr>
            <p:ph type="body" idx="2"/>
          </p:nvPr>
        </p:nvSpPr>
        <p:spPr>
          <a:xfrm>
            <a:off x="4857876"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5" name="Google Shape;115;p8"/>
          <p:cNvSpPr txBox="1">
            <a:spLocks noGrp="1"/>
          </p:cNvSpPr>
          <p:nvPr>
            <p:ph type="body" idx="3"/>
          </p:nvPr>
        </p:nvSpPr>
        <p:spPr>
          <a:xfrm>
            <a:off x="6738851"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6" name="Google Shape;116;p8"/>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grpSp>
        <p:nvGrpSpPr>
          <p:cNvPr id="118" name="Google Shape;118;p9"/>
          <p:cNvGrpSpPr/>
          <p:nvPr/>
        </p:nvGrpSpPr>
        <p:grpSpPr>
          <a:xfrm>
            <a:off x="598623" y="0"/>
            <a:ext cx="2486310" cy="5143500"/>
            <a:chOff x="1511923" y="0"/>
            <a:chExt cx="2486310" cy="5143500"/>
          </a:xfrm>
        </p:grpSpPr>
        <p:sp>
          <p:nvSpPr>
            <p:cNvPr id="119" name="Google Shape;119;p9"/>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9"/>
          <p:cNvGrpSpPr/>
          <p:nvPr/>
        </p:nvGrpSpPr>
        <p:grpSpPr>
          <a:xfrm>
            <a:off x="376173" y="0"/>
            <a:ext cx="2326044" cy="5143500"/>
            <a:chOff x="1060873" y="0"/>
            <a:chExt cx="2326044" cy="5143500"/>
          </a:xfrm>
        </p:grpSpPr>
        <p:sp>
          <p:nvSpPr>
            <p:cNvPr id="122" name="Google Shape;122;p9"/>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9"/>
          <p:cNvGrpSpPr/>
          <p:nvPr/>
        </p:nvGrpSpPr>
        <p:grpSpPr>
          <a:xfrm>
            <a:off x="0" y="0"/>
            <a:ext cx="2305717" cy="5144925"/>
            <a:chOff x="456100" y="0"/>
            <a:chExt cx="2305717" cy="5144925"/>
          </a:xfrm>
        </p:grpSpPr>
        <p:sp>
          <p:nvSpPr>
            <p:cNvPr id="125" name="Google Shape;125;p9"/>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27" name="Google Shape;127;p9"/>
          <p:cNvGrpSpPr/>
          <p:nvPr/>
        </p:nvGrpSpPr>
        <p:grpSpPr>
          <a:xfrm>
            <a:off x="0" y="0"/>
            <a:ext cx="2132442" cy="5145275"/>
            <a:chOff x="227500" y="0"/>
            <a:chExt cx="2132442" cy="5145275"/>
          </a:xfrm>
        </p:grpSpPr>
        <p:sp>
          <p:nvSpPr>
            <p:cNvPr id="128" name="Google Shape;128;p9"/>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30" name="Google Shape;130;p9"/>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9"/>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half">
  <p:cSld name="BLANK_2">
    <p:spTree>
      <p:nvGrpSpPr>
        <p:cNvPr id="1" name="Shape 161"/>
        <p:cNvGrpSpPr/>
        <p:nvPr/>
      </p:nvGrpSpPr>
      <p:grpSpPr>
        <a:xfrm>
          <a:off x="0" y="0"/>
          <a:ext cx="0" cy="0"/>
          <a:chOff x="0" y="0"/>
          <a:chExt cx="0" cy="0"/>
        </a:xfrm>
      </p:grpSpPr>
      <p:grpSp>
        <p:nvGrpSpPr>
          <p:cNvPr id="162" name="Google Shape;162;p12"/>
          <p:cNvGrpSpPr/>
          <p:nvPr/>
        </p:nvGrpSpPr>
        <p:grpSpPr>
          <a:xfrm>
            <a:off x="4098548" y="0"/>
            <a:ext cx="2486310"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2"/>
          <p:cNvGrpSpPr/>
          <p:nvPr/>
        </p:nvGrpSpPr>
        <p:grpSpPr>
          <a:xfrm>
            <a:off x="3647498" y="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2"/>
          <p:cNvGrpSpPr/>
          <p:nvPr/>
        </p:nvGrpSpPr>
        <p:grpSpPr>
          <a:xfrm>
            <a:off x="2585975" y="-650"/>
            <a:ext cx="2838667" cy="5145500"/>
            <a:chOff x="-650" y="-650"/>
            <a:chExt cx="2838667" cy="5145500"/>
          </a:xfrm>
        </p:grpSpPr>
        <p:sp>
          <p:nvSpPr>
            <p:cNvPr id="169" name="Google Shape;169;p12"/>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71" name="Google Shape;171;p12"/>
          <p:cNvGrpSpPr/>
          <p:nvPr/>
        </p:nvGrpSpPr>
        <p:grpSpPr>
          <a:xfrm>
            <a:off x="0" y="-6575"/>
            <a:ext cx="4946567" cy="5153775"/>
            <a:chOff x="-2586625" y="-6575"/>
            <a:chExt cx="4946567" cy="5153775"/>
          </a:xfrm>
        </p:grpSpPr>
        <p:sp>
          <p:nvSpPr>
            <p:cNvPr id="172" name="Google Shape;172;p12"/>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74" name="Google Shape;174;p12"/>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76000">
              <a:schemeClr val="lt2"/>
            </a:gs>
            <a:gs pos="100000">
              <a:schemeClr val="lt2"/>
            </a:gs>
          </a:gsLst>
          <a:lin ang="10800025"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76900" y="836000"/>
            <a:ext cx="54642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1pPr>
            <a:lvl2pPr lvl="1"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2pPr>
            <a:lvl3pPr lvl="2"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3pPr>
            <a:lvl4pPr lvl="3"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4pPr>
            <a:lvl5pPr lvl="4"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5pPr>
            <a:lvl6pPr lvl="5"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6pPr>
            <a:lvl7pPr lvl="6"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7pPr>
            <a:lvl8pPr lvl="7"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8pPr>
            <a:lvl9pPr lvl="8"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9pPr>
          </a:lstStyle>
          <a:p>
            <a:endParaRPr/>
          </a:p>
        </p:txBody>
      </p:sp>
      <p:sp>
        <p:nvSpPr>
          <p:cNvPr id="7" name="Google Shape;7;p1"/>
          <p:cNvSpPr txBox="1">
            <a:spLocks noGrp="1"/>
          </p:cNvSpPr>
          <p:nvPr>
            <p:ph type="body" idx="1"/>
          </p:nvPr>
        </p:nvSpPr>
        <p:spPr>
          <a:xfrm>
            <a:off x="2976900" y="1506350"/>
            <a:ext cx="5464200" cy="28587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IBM Plex Sans"/>
              <a:buChar char="▸"/>
              <a:defRPr sz="2400">
                <a:solidFill>
                  <a:schemeClr val="dk1"/>
                </a:solidFill>
                <a:latin typeface="IBM Plex Sans"/>
                <a:ea typeface="IBM Plex Sans"/>
                <a:cs typeface="IBM Plex Sans"/>
                <a:sym typeface="IBM Plex Sans"/>
              </a:defRPr>
            </a:lvl1pPr>
            <a:lvl2pPr marL="914400" lvl="1" indent="-381000" rtl="0">
              <a:spcBef>
                <a:spcPts val="600"/>
              </a:spcBef>
              <a:spcAft>
                <a:spcPts val="0"/>
              </a:spcAft>
              <a:buClr>
                <a:schemeClr val="accent1"/>
              </a:buClr>
              <a:buSzPts val="2400"/>
              <a:buFont typeface="IBM Plex Sans"/>
              <a:buChar char="▹"/>
              <a:defRPr sz="2400">
                <a:solidFill>
                  <a:schemeClr val="dk1"/>
                </a:solidFill>
                <a:latin typeface="IBM Plex Sans"/>
                <a:ea typeface="IBM Plex Sans"/>
                <a:cs typeface="IBM Plex Sans"/>
                <a:sym typeface="IBM Plex Sans"/>
              </a:defRPr>
            </a:lvl2pPr>
            <a:lvl3pPr marL="1371600" lvl="2"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3pPr>
            <a:lvl4pPr marL="1828800" lvl="3"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4pPr>
            <a:lvl5pPr marL="2286000" lvl="4"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5pPr>
            <a:lvl6pPr marL="2743200" lvl="5"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6pPr>
            <a:lvl7pPr marL="3200400" lvl="6"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7pPr>
            <a:lvl8pPr marL="3657600" lvl="7"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8pPr>
            <a:lvl9pPr marL="4114800" lvl="8" indent="-381000" rtl="0">
              <a:spcBef>
                <a:spcPts val="600"/>
              </a:spcBef>
              <a:spcAft>
                <a:spcPts val="600"/>
              </a:spcAft>
              <a:buClr>
                <a:schemeClr val="lt2"/>
              </a:buClr>
              <a:buSzPts val="2400"/>
              <a:buFont typeface="IBM Plex Sans"/>
              <a:buChar char="■"/>
              <a:defRPr sz="2400">
                <a:solidFill>
                  <a:schemeClr val="dk1"/>
                </a:solidFill>
                <a:latin typeface="IBM Plex Sans"/>
                <a:ea typeface="IBM Plex Sans"/>
                <a:cs typeface="IBM Plex Sans"/>
                <a:sym typeface="IBM Plex Sans"/>
              </a:defRPr>
            </a:lvl9pPr>
          </a:lstStyle>
          <a:p>
            <a:endParaRPr/>
          </a:p>
        </p:txBody>
      </p:sp>
      <p:sp>
        <p:nvSpPr>
          <p:cNvPr id="8" name="Google Shape;8;p1"/>
          <p:cNvSpPr txBox="1">
            <a:spLocks noGrp="1"/>
          </p:cNvSpPr>
          <p:nvPr>
            <p:ph type="sldNum" idx="12"/>
          </p:nvPr>
        </p:nvSpPr>
        <p:spPr>
          <a:xfrm>
            <a:off x="228600" y="4718604"/>
            <a:ext cx="369900" cy="251100"/>
          </a:xfrm>
          <a:prstGeom prst="rect">
            <a:avLst/>
          </a:prstGeom>
          <a:noFill/>
          <a:ln>
            <a:noFill/>
          </a:ln>
        </p:spPr>
        <p:txBody>
          <a:bodyPr spcFirstLastPara="1" wrap="square" lIns="0" tIns="0" rIns="0" bIns="0" anchor="ctr" anchorCtr="0">
            <a:noAutofit/>
          </a:bodyPr>
          <a:lstStyle>
            <a:lvl1pPr lvl="0" rtl="0">
              <a:buNone/>
              <a:defRPr b="1">
                <a:solidFill>
                  <a:schemeClr val="lt1"/>
                </a:solidFill>
                <a:latin typeface="IBM Plex Serif"/>
                <a:ea typeface="IBM Plex Serif"/>
                <a:cs typeface="IBM Plex Serif"/>
                <a:sym typeface="IBM Plex Serif"/>
              </a:defRPr>
            </a:lvl1pPr>
            <a:lvl2pPr lvl="1" rtl="0">
              <a:buNone/>
              <a:defRPr b="1">
                <a:solidFill>
                  <a:schemeClr val="lt1"/>
                </a:solidFill>
                <a:latin typeface="IBM Plex Serif"/>
                <a:ea typeface="IBM Plex Serif"/>
                <a:cs typeface="IBM Plex Serif"/>
                <a:sym typeface="IBM Plex Serif"/>
              </a:defRPr>
            </a:lvl2pPr>
            <a:lvl3pPr lvl="2" rtl="0">
              <a:buNone/>
              <a:defRPr b="1">
                <a:solidFill>
                  <a:schemeClr val="lt1"/>
                </a:solidFill>
                <a:latin typeface="IBM Plex Serif"/>
                <a:ea typeface="IBM Plex Serif"/>
                <a:cs typeface="IBM Plex Serif"/>
                <a:sym typeface="IBM Plex Serif"/>
              </a:defRPr>
            </a:lvl3pPr>
            <a:lvl4pPr lvl="3" rtl="0">
              <a:buNone/>
              <a:defRPr b="1">
                <a:solidFill>
                  <a:schemeClr val="lt1"/>
                </a:solidFill>
                <a:latin typeface="IBM Plex Serif"/>
                <a:ea typeface="IBM Plex Serif"/>
                <a:cs typeface="IBM Plex Serif"/>
                <a:sym typeface="IBM Plex Serif"/>
              </a:defRPr>
            </a:lvl4pPr>
            <a:lvl5pPr lvl="4" rtl="0">
              <a:buNone/>
              <a:defRPr b="1">
                <a:solidFill>
                  <a:schemeClr val="lt1"/>
                </a:solidFill>
                <a:latin typeface="IBM Plex Serif"/>
                <a:ea typeface="IBM Plex Serif"/>
                <a:cs typeface="IBM Plex Serif"/>
                <a:sym typeface="IBM Plex Serif"/>
              </a:defRPr>
            </a:lvl5pPr>
            <a:lvl6pPr lvl="5" rtl="0">
              <a:buNone/>
              <a:defRPr b="1">
                <a:solidFill>
                  <a:schemeClr val="lt1"/>
                </a:solidFill>
                <a:latin typeface="IBM Plex Serif"/>
                <a:ea typeface="IBM Plex Serif"/>
                <a:cs typeface="IBM Plex Serif"/>
                <a:sym typeface="IBM Plex Serif"/>
              </a:defRPr>
            </a:lvl6pPr>
            <a:lvl7pPr lvl="6" rtl="0">
              <a:buNone/>
              <a:defRPr b="1">
                <a:solidFill>
                  <a:schemeClr val="lt1"/>
                </a:solidFill>
                <a:latin typeface="IBM Plex Serif"/>
                <a:ea typeface="IBM Plex Serif"/>
                <a:cs typeface="IBM Plex Serif"/>
                <a:sym typeface="IBM Plex Serif"/>
              </a:defRPr>
            </a:lvl7pPr>
            <a:lvl8pPr lvl="7" rtl="0">
              <a:buNone/>
              <a:defRPr b="1">
                <a:solidFill>
                  <a:schemeClr val="lt1"/>
                </a:solidFill>
                <a:latin typeface="IBM Plex Serif"/>
                <a:ea typeface="IBM Plex Serif"/>
                <a:cs typeface="IBM Plex Serif"/>
                <a:sym typeface="IBM Plex Serif"/>
              </a:defRPr>
            </a:lvl8pPr>
            <a:lvl9pPr lvl="8" rtl="0">
              <a:buNone/>
              <a:defRPr b="1">
                <a:solidFill>
                  <a:schemeClr val="lt1"/>
                </a:solidFill>
                <a:latin typeface="IBM Plex Serif"/>
                <a:ea typeface="IBM Plex Serif"/>
                <a:cs typeface="IBM Plex Serif"/>
                <a:sym typeface="IBM Plex Serif"/>
              </a:defRPr>
            </a:lvl9pPr>
          </a:lstStyle>
          <a:p>
            <a:pPr marL="0" lvl="0" indent="0" algn="l"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2.vatican.va/content/francesco/es/apost_exhortations/documents/papa-francesco_esortazione-ap_20131124_evangelii-gaudium.html#_ftn97"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2.vatican.va/content/francesco/es/apost_exhortations/documents/papa-francesco_esortazione-ap_20131124_evangelii-gaudium.html#_ftn9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ctrTitle"/>
          </p:nvPr>
        </p:nvSpPr>
        <p:spPr>
          <a:xfrm>
            <a:off x="422564" y="1934668"/>
            <a:ext cx="4494300" cy="226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dirty="0"/>
              <a:t>El Anuncio del Evangelio</a:t>
            </a:r>
            <a:endParaRPr sz="4000" dirty="0"/>
          </a:p>
        </p:txBody>
      </p:sp>
      <p:pic>
        <p:nvPicPr>
          <p:cNvPr id="1028" name="Picture 4" descr="Catholic.net - El anuncio del Reino de Dios">
            <a:extLst>
              <a:ext uri="{FF2B5EF4-FFF2-40B4-BE49-F238E27FC236}">
                <a16:creationId xmlns:a16="http://schemas.microsoft.com/office/drawing/2014/main" id="{F08BE130-6788-02B9-15CD-5C798D1BE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417" y="1198335"/>
            <a:ext cx="2121477" cy="21214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Google Shape;193;p14">
            <a:extLst>
              <a:ext uri="{FF2B5EF4-FFF2-40B4-BE49-F238E27FC236}">
                <a16:creationId xmlns:a16="http://schemas.microsoft.com/office/drawing/2014/main" id="{A077587A-EE96-E099-F3D5-14E7F77DAEAE}"/>
              </a:ext>
            </a:extLst>
          </p:cNvPr>
          <p:cNvSpPr txBox="1">
            <a:spLocks/>
          </p:cNvSpPr>
          <p:nvPr/>
        </p:nvSpPr>
        <p:spPr>
          <a:xfrm>
            <a:off x="422564" y="154359"/>
            <a:ext cx="4494300" cy="628423"/>
          </a:xfrm>
          <a:prstGeom prst="rect">
            <a:avLst/>
          </a:prstGeom>
          <a:noFill/>
          <a:ln>
            <a:noFill/>
          </a:ln>
          <a:effectLst>
            <a:outerShdw blurRad="85725" dist="28575" dir="5400000" algn="bl" rotWithShape="0">
              <a:schemeClr val="accent6">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lt1"/>
              </a:buClr>
              <a:buSzPts val="5400"/>
              <a:buFont typeface="IBM Plex Serif"/>
              <a:buNone/>
              <a:defRPr sz="5400" b="1" i="0" u="none" strike="noStrike" cap="none">
                <a:solidFill>
                  <a:schemeClr val="lt1"/>
                </a:solidFill>
                <a:latin typeface="IBM Plex Serif"/>
                <a:ea typeface="IBM Plex Serif"/>
                <a:cs typeface="IBM Plex Serif"/>
                <a:sym typeface="IBM Plex Serif"/>
              </a:defRPr>
            </a:lvl9pPr>
          </a:lstStyle>
          <a:p>
            <a:pPr algn="ctr"/>
            <a:r>
              <a:rPr lang="es-EC" sz="3200" dirty="0"/>
              <a:t>Capítulo 3</a:t>
            </a:r>
          </a:p>
        </p:txBody>
      </p:sp>
      <p:pic>
        <p:nvPicPr>
          <p:cNvPr id="4" name="Imagen 3">
            <a:extLst>
              <a:ext uri="{FF2B5EF4-FFF2-40B4-BE49-F238E27FC236}">
                <a16:creationId xmlns:a16="http://schemas.microsoft.com/office/drawing/2014/main" id="{CFE1649B-8218-2E03-9992-57CF0BC5FE79}"/>
              </a:ext>
            </a:extLst>
          </p:cNvPr>
          <p:cNvPicPr>
            <a:picLocks noChangeAspect="1"/>
          </p:cNvPicPr>
          <p:nvPr/>
        </p:nvPicPr>
        <p:blipFill>
          <a:blip r:embed="rId4"/>
          <a:stretch>
            <a:fillRect/>
          </a:stretch>
        </p:blipFill>
        <p:spPr>
          <a:xfrm>
            <a:off x="1291070" y="3627599"/>
            <a:ext cx="2989984" cy="114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20"/>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9" name="CuadroTexto 8">
            <a:extLst>
              <a:ext uri="{FF2B5EF4-FFF2-40B4-BE49-F238E27FC236}">
                <a16:creationId xmlns:a16="http://schemas.microsoft.com/office/drawing/2014/main" id="{4EA1237C-FF1B-1F86-73F4-1559844D432C}"/>
              </a:ext>
            </a:extLst>
          </p:cNvPr>
          <p:cNvSpPr txBox="1"/>
          <p:nvPr/>
        </p:nvSpPr>
        <p:spPr>
          <a:xfrm>
            <a:off x="2386117" y="509450"/>
            <a:ext cx="6624394" cy="1384995"/>
          </a:xfrm>
          <a:prstGeom prst="rect">
            <a:avLst/>
          </a:prstGeom>
          <a:noFill/>
        </p:spPr>
        <p:txBody>
          <a:bodyPr wrap="square">
            <a:spAutoFit/>
          </a:bodyPr>
          <a:lstStyle/>
          <a:p>
            <a:pPr algn="just"/>
            <a:r>
              <a:rPr lang="es-MX" dirty="0">
                <a:latin typeface="Baskerville Old Face" panose="02020602080505020303" pitchFamily="18" charset="0"/>
              </a:rPr>
              <a:t>La homilía es la piedra de toque para evaluar la cercanía y la capacidad de encuentro de un Pastor con su pueblo. De hecho, sabemos que los fieles le dan mucha importancia; y ellos, como los mismos ministros ordenados, muchas veces sufren, unos al escuchar y otros al predicar. Es triste que así sea. La homilía puede ser realmente una intensa y feliz experiencia del Espíritu, un reconfortante encuentro con la Palabra, una fuente constante de renovación y de crecimiento.</a:t>
            </a:r>
            <a:endParaRPr lang="es-EC" dirty="0">
              <a:latin typeface="Baskerville Old Face" panose="02020602080505020303" pitchFamily="18" charset="0"/>
            </a:endParaRPr>
          </a:p>
        </p:txBody>
      </p:sp>
      <p:sp>
        <p:nvSpPr>
          <p:cNvPr id="13" name="CuadroTexto 12">
            <a:extLst>
              <a:ext uri="{FF2B5EF4-FFF2-40B4-BE49-F238E27FC236}">
                <a16:creationId xmlns:a16="http://schemas.microsoft.com/office/drawing/2014/main" id="{719CC718-1E57-B1F7-AD87-CB3C99C62D0B}"/>
              </a:ext>
            </a:extLst>
          </p:cNvPr>
          <p:cNvSpPr txBox="1"/>
          <p:nvPr/>
        </p:nvSpPr>
        <p:spPr>
          <a:xfrm>
            <a:off x="1511762" y="2080891"/>
            <a:ext cx="4732186" cy="369332"/>
          </a:xfrm>
          <a:prstGeom prst="rect">
            <a:avLst/>
          </a:prstGeom>
          <a:noFill/>
        </p:spPr>
        <p:txBody>
          <a:bodyPr wrap="square">
            <a:spAutoFit/>
          </a:bodyPr>
          <a:lstStyle/>
          <a:p>
            <a:r>
              <a:rPr lang="es-EC" sz="1800" dirty="0">
                <a:latin typeface="Baguet Script" panose="00000500000000000000" pitchFamily="2" charset="0"/>
              </a:rPr>
              <a:t>El contexto litúrgico</a:t>
            </a:r>
          </a:p>
        </p:txBody>
      </p:sp>
      <p:sp>
        <p:nvSpPr>
          <p:cNvPr id="17" name="CuadroTexto 16">
            <a:extLst>
              <a:ext uri="{FF2B5EF4-FFF2-40B4-BE49-F238E27FC236}">
                <a16:creationId xmlns:a16="http://schemas.microsoft.com/office/drawing/2014/main" id="{0BA30BFE-C939-4C72-E16E-707EFF100DBE}"/>
              </a:ext>
            </a:extLst>
          </p:cNvPr>
          <p:cNvSpPr txBox="1"/>
          <p:nvPr/>
        </p:nvSpPr>
        <p:spPr>
          <a:xfrm>
            <a:off x="2452861" y="2496470"/>
            <a:ext cx="6490905" cy="954107"/>
          </a:xfrm>
          <a:prstGeom prst="rect">
            <a:avLst/>
          </a:prstGeom>
          <a:noFill/>
        </p:spPr>
        <p:txBody>
          <a:bodyPr wrap="square">
            <a:spAutoFit/>
          </a:bodyPr>
          <a:lstStyle/>
          <a:p>
            <a:pPr algn="just"/>
            <a:r>
              <a:rPr lang="es-MX" dirty="0"/>
              <a:t>«</a:t>
            </a:r>
            <a:r>
              <a:rPr lang="es-MX" dirty="0">
                <a:latin typeface="Baskerville Old Face" panose="02020602080505020303" pitchFamily="18" charset="0"/>
              </a:rPr>
              <a:t>la proclamación litúrgica de la Palabra de Dios, sobre todo en el contexto de la asamblea eucarística, no es tanto un momento de meditación y de catequesis, sino que es el diálogo de Dios con su pueblo, en el cual son proclamadas las maravillas de la salvación y propuestas siempre de nuevo las exigencias de la alianza»</a:t>
            </a:r>
            <a:endParaRPr lang="es-EC" dirty="0">
              <a:latin typeface="Baskerville Old Face" panose="02020602080505020303" pitchFamily="18" charset="0"/>
            </a:endParaRPr>
          </a:p>
        </p:txBody>
      </p:sp>
      <p:sp>
        <p:nvSpPr>
          <p:cNvPr id="21" name="CuadroTexto 20">
            <a:extLst>
              <a:ext uri="{FF2B5EF4-FFF2-40B4-BE49-F238E27FC236}">
                <a16:creationId xmlns:a16="http://schemas.microsoft.com/office/drawing/2014/main" id="{9E5819BE-F563-EEDF-5B5C-D47755E6000E}"/>
              </a:ext>
            </a:extLst>
          </p:cNvPr>
          <p:cNvSpPr txBox="1"/>
          <p:nvPr/>
        </p:nvSpPr>
        <p:spPr>
          <a:xfrm>
            <a:off x="1691973" y="3504868"/>
            <a:ext cx="4732186" cy="369332"/>
          </a:xfrm>
          <a:prstGeom prst="rect">
            <a:avLst/>
          </a:prstGeom>
          <a:noFill/>
        </p:spPr>
        <p:txBody>
          <a:bodyPr wrap="square">
            <a:spAutoFit/>
          </a:bodyPr>
          <a:lstStyle/>
          <a:p>
            <a:r>
              <a:rPr lang="es-MX" sz="1800" dirty="0">
                <a:latin typeface="Baguet Script" panose="00000500000000000000" pitchFamily="2" charset="0"/>
              </a:rPr>
              <a:t>La conversación de la madre</a:t>
            </a:r>
            <a:endParaRPr lang="es-EC" sz="1800" dirty="0">
              <a:latin typeface="Baguet Script" panose="00000500000000000000" pitchFamily="2" charset="0"/>
            </a:endParaRPr>
          </a:p>
        </p:txBody>
      </p:sp>
      <p:sp>
        <p:nvSpPr>
          <p:cNvPr id="25" name="CuadroTexto 24">
            <a:extLst>
              <a:ext uri="{FF2B5EF4-FFF2-40B4-BE49-F238E27FC236}">
                <a16:creationId xmlns:a16="http://schemas.microsoft.com/office/drawing/2014/main" id="{7C99A085-3E63-DD51-8523-6798D3D34BA0}"/>
              </a:ext>
            </a:extLst>
          </p:cNvPr>
          <p:cNvSpPr txBox="1"/>
          <p:nvPr/>
        </p:nvSpPr>
        <p:spPr>
          <a:xfrm>
            <a:off x="2537962" y="3874200"/>
            <a:ext cx="6490904" cy="1169551"/>
          </a:xfrm>
          <a:prstGeom prst="rect">
            <a:avLst/>
          </a:prstGeom>
          <a:noFill/>
        </p:spPr>
        <p:txBody>
          <a:bodyPr wrap="square">
            <a:spAutoFit/>
          </a:bodyPr>
          <a:lstStyle/>
          <a:p>
            <a:pPr algn="just"/>
            <a:r>
              <a:rPr lang="es-MX" dirty="0">
                <a:latin typeface="Baskerville Old Face" panose="02020602080505020303" pitchFamily="18" charset="0"/>
              </a:rPr>
              <a:t>El espíritu de amor que reina en una familia guía tanto a la madre como al hijo en sus diálogos, donde se enseña y aprende, se corrige y se valora lo bueno; así también ocurre en la homilía. El Espíritu, que inspiró los Evangelios y que actúa en el Pueblo de Dios, inspira también cómo hay que escuchar la fe del pueblo y cómo hay que predicar en cada Eucaristía. </a:t>
            </a:r>
            <a:endParaRPr lang="es-EC" dirty="0">
              <a:latin typeface="Baskerville Old Face" panose="020206020805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7" name="Google Shape;257;p21"/>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17" name="CuadroTexto 16">
            <a:extLst>
              <a:ext uri="{FF2B5EF4-FFF2-40B4-BE49-F238E27FC236}">
                <a16:creationId xmlns:a16="http://schemas.microsoft.com/office/drawing/2014/main" id="{4F08EF1B-5090-43B9-EDAB-97F6EA98D6F6}"/>
              </a:ext>
            </a:extLst>
          </p:cNvPr>
          <p:cNvSpPr txBox="1"/>
          <p:nvPr/>
        </p:nvSpPr>
        <p:spPr>
          <a:xfrm>
            <a:off x="2656432" y="871224"/>
            <a:ext cx="6444184" cy="307777"/>
          </a:xfrm>
          <a:prstGeom prst="rect">
            <a:avLst/>
          </a:prstGeom>
          <a:noFill/>
        </p:spPr>
        <p:txBody>
          <a:bodyPr wrap="square">
            <a:spAutoFit/>
          </a:bodyPr>
          <a:lstStyle/>
          <a:p>
            <a:r>
              <a:rPr lang="es-MX" dirty="0"/>
              <a:t>«La fe viene de la predicación, y la predicación, por la Palabra de Cristo»</a:t>
            </a:r>
            <a:endParaRPr lang="es-EC" dirty="0"/>
          </a:p>
        </p:txBody>
      </p:sp>
      <p:sp>
        <p:nvSpPr>
          <p:cNvPr id="21" name="CuadroTexto 20">
            <a:extLst>
              <a:ext uri="{FF2B5EF4-FFF2-40B4-BE49-F238E27FC236}">
                <a16:creationId xmlns:a16="http://schemas.microsoft.com/office/drawing/2014/main" id="{2811AED1-3858-B145-F921-F80E1EF2F23A}"/>
              </a:ext>
            </a:extLst>
          </p:cNvPr>
          <p:cNvSpPr txBox="1"/>
          <p:nvPr/>
        </p:nvSpPr>
        <p:spPr>
          <a:xfrm>
            <a:off x="2656432" y="1491786"/>
            <a:ext cx="6258968" cy="523220"/>
          </a:xfrm>
          <a:prstGeom prst="rect">
            <a:avLst/>
          </a:prstGeom>
          <a:noFill/>
        </p:spPr>
        <p:txBody>
          <a:bodyPr wrap="square">
            <a:spAutoFit/>
          </a:bodyPr>
          <a:lstStyle/>
          <a:p>
            <a:pPr algn="just"/>
            <a:r>
              <a:rPr lang="es-MX" dirty="0">
                <a:latin typeface="Baskerville Old Face" panose="02020602080505020303" pitchFamily="18" charset="0"/>
              </a:rPr>
              <a:t>El predicador tiene la hermosísima y difícil misión de aunar los corazones que se aman, el del Señor y los de su pueblo. </a:t>
            </a:r>
            <a:endParaRPr lang="es-EC" dirty="0">
              <a:latin typeface="Baskerville Old Face" panose="02020602080505020303" pitchFamily="18" charset="0"/>
            </a:endParaRPr>
          </a:p>
        </p:txBody>
      </p:sp>
      <p:sp>
        <p:nvSpPr>
          <p:cNvPr id="25" name="CuadroTexto 24">
            <a:extLst>
              <a:ext uri="{FF2B5EF4-FFF2-40B4-BE49-F238E27FC236}">
                <a16:creationId xmlns:a16="http://schemas.microsoft.com/office/drawing/2014/main" id="{ED09AB66-B000-4E11-40A8-0ABB4FE5FE79}"/>
              </a:ext>
            </a:extLst>
          </p:cNvPr>
          <p:cNvSpPr txBox="1"/>
          <p:nvPr/>
        </p:nvSpPr>
        <p:spPr>
          <a:xfrm>
            <a:off x="2601101" y="2522422"/>
            <a:ext cx="6258968" cy="1169551"/>
          </a:xfrm>
          <a:prstGeom prst="rect">
            <a:avLst/>
          </a:prstGeom>
          <a:noFill/>
        </p:spPr>
        <p:txBody>
          <a:bodyPr wrap="square">
            <a:spAutoFit/>
          </a:bodyPr>
          <a:lstStyle/>
          <a:p>
            <a:pPr algn="just"/>
            <a:r>
              <a:rPr lang="es-MX" dirty="0">
                <a:latin typeface="Baskerville Old Face" panose="02020602080505020303" pitchFamily="18" charset="0"/>
              </a:rPr>
              <a:t>Durante el tiempo que dura la homilía, los corazones de los creyentes hacen silencio y lo dejan hablar a Él. El Señor y su pueblo se hablan de mil maneras directamente, sin intermediarios. Pero en la homilía quieren que alguien haga de instrumento y exprese los sentimientos, de manera tal que después cada uno elija por dónde sigue su conversación. </a:t>
            </a:r>
            <a:endParaRPr lang="es-EC" dirty="0">
              <a:latin typeface="Baskerville Old Face" panose="02020602080505020303" pitchFamily="18" charset="0"/>
            </a:endParaRPr>
          </a:p>
        </p:txBody>
      </p:sp>
      <p:sp>
        <p:nvSpPr>
          <p:cNvPr id="29" name="CuadroTexto 28">
            <a:extLst>
              <a:ext uri="{FF2B5EF4-FFF2-40B4-BE49-F238E27FC236}">
                <a16:creationId xmlns:a16="http://schemas.microsoft.com/office/drawing/2014/main" id="{A0207FF1-0160-BC1A-071F-11EB963EA85A}"/>
              </a:ext>
            </a:extLst>
          </p:cNvPr>
          <p:cNvSpPr txBox="1"/>
          <p:nvPr/>
        </p:nvSpPr>
        <p:spPr>
          <a:xfrm>
            <a:off x="2656432" y="3899481"/>
            <a:ext cx="6258968" cy="954107"/>
          </a:xfrm>
          <a:prstGeom prst="rect">
            <a:avLst/>
          </a:prstGeom>
          <a:noFill/>
        </p:spPr>
        <p:txBody>
          <a:bodyPr wrap="square">
            <a:spAutoFit/>
          </a:bodyPr>
          <a:lstStyle/>
          <a:p>
            <a:endParaRPr lang="es-MX" dirty="0"/>
          </a:p>
          <a:p>
            <a:pPr algn="just"/>
            <a:r>
              <a:rPr lang="es-MX" dirty="0">
                <a:latin typeface="Baskerville Old Face" panose="02020602080505020303" pitchFamily="18" charset="0"/>
              </a:rPr>
              <a:t>Hablar de corazón implica tenerlo no sólo ardiente, sino iluminado por la integridad de la Revelación y por el camino que esa Palabra ha recorrido en el corazón de la Iglesia y de nuestro pueblo fiel. </a:t>
            </a:r>
            <a:endParaRPr lang="es-EC" dirty="0">
              <a:latin typeface="Baskerville Old Face" panose="02020602080505020303" pitchFamily="18" charset="0"/>
            </a:endParaRPr>
          </a:p>
        </p:txBody>
      </p:sp>
      <p:sp>
        <p:nvSpPr>
          <p:cNvPr id="225" name="CuadroTexto 224">
            <a:extLst>
              <a:ext uri="{FF2B5EF4-FFF2-40B4-BE49-F238E27FC236}">
                <a16:creationId xmlns:a16="http://schemas.microsoft.com/office/drawing/2014/main" id="{73128647-EC71-BCE6-F908-5ED0AAB8137B}"/>
              </a:ext>
            </a:extLst>
          </p:cNvPr>
          <p:cNvSpPr txBox="1"/>
          <p:nvPr/>
        </p:nvSpPr>
        <p:spPr>
          <a:xfrm>
            <a:off x="1801695" y="363808"/>
            <a:ext cx="4732186" cy="369332"/>
          </a:xfrm>
          <a:prstGeom prst="rect">
            <a:avLst/>
          </a:prstGeom>
          <a:noFill/>
        </p:spPr>
        <p:txBody>
          <a:bodyPr wrap="square">
            <a:spAutoFit/>
          </a:bodyPr>
          <a:lstStyle/>
          <a:p>
            <a:r>
              <a:rPr lang="es-MX" sz="1800" dirty="0">
                <a:latin typeface="Baguet Script" panose="00000500000000000000" pitchFamily="2" charset="0"/>
              </a:rPr>
              <a:t>Palabras que hacen arder los corazones</a:t>
            </a:r>
            <a:endParaRPr lang="es-EC" sz="1800" dirty="0">
              <a:latin typeface="Baguet Script" panose="00000500000000000000" pitchFamily="2" charset="0"/>
            </a:endParaRPr>
          </a:p>
        </p:txBody>
      </p:sp>
      <p:pic>
        <p:nvPicPr>
          <p:cNvPr id="8196" name="Picture 4" descr="Fotografía">
            <a:extLst>
              <a:ext uri="{FF2B5EF4-FFF2-40B4-BE49-F238E27FC236}">
                <a16:creationId xmlns:a16="http://schemas.microsoft.com/office/drawing/2014/main" id="{C934BEAE-8FE1-A394-224D-22AE9668E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50" y="2006048"/>
            <a:ext cx="1828800"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7" name="Google Shape;257;p21"/>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5" name="CuadroTexto 4">
            <a:extLst>
              <a:ext uri="{FF2B5EF4-FFF2-40B4-BE49-F238E27FC236}">
                <a16:creationId xmlns:a16="http://schemas.microsoft.com/office/drawing/2014/main" id="{4E9811C9-96BD-2F40-511C-AF7502400664}"/>
              </a:ext>
            </a:extLst>
          </p:cNvPr>
          <p:cNvSpPr txBox="1"/>
          <p:nvPr/>
        </p:nvSpPr>
        <p:spPr>
          <a:xfrm>
            <a:off x="2973469" y="105743"/>
            <a:ext cx="4732186" cy="369332"/>
          </a:xfrm>
          <a:prstGeom prst="rect">
            <a:avLst/>
          </a:prstGeom>
          <a:noFill/>
        </p:spPr>
        <p:txBody>
          <a:bodyPr wrap="square">
            <a:spAutoFit/>
          </a:bodyPr>
          <a:lstStyle/>
          <a:p>
            <a:r>
              <a:rPr lang="es-MX" sz="1800" dirty="0">
                <a:solidFill>
                  <a:srgbClr val="C00000"/>
                </a:solidFill>
              </a:rPr>
              <a:t>III.</a:t>
            </a:r>
            <a:r>
              <a:rPr lang="es-MX" sz="1800" dirty="0"/>
              <a:t>	</a:t>
            </a:r>
            <a:r>
              <a:rPr lang="es-MX" sz="1800" b="1" dirty="0">
                <a:solidFill>
                  <a:srgbClr val="C00000"/>
                </a:solidFill>
              </a:rPr>
              <a:t>La preparación de la predicación</a:t>
            </a:r>
            <a:endParaRPr lang="es-EC" sz="1800" b="1" dirty="0">
              <a:solidFill>
                <a:srgbClr val="C00000"/>
              </a:solidFill>
            </a:endParaRPr>
          </a:p>
        </p:txBody>
      </p:sp>
      <p:sp>
        <p:nvSpPr>
          <p:cNvPr id="9" name="CuadroTexto 8">
            <a:extLst>
              <a:ext uri="{FF2B5EF4-FFF2-40B4-BE49-F238E27FC236}">
                <a16:creationId xmlns:a16="http://schemas.microsoft.com/office/drawing/2014/main" id="{CF49F8D9-5FDE-80FC-DD5A-ED2BB232933D}"/>
              </a:ext>
            </a:extLst>
          </p:cNvPr>
          <p:cNvSpPr txBox="1"/>
          <p:nvPr/>
        </p:nvSpPr>
        <p:spPr>
          <a:xfrm>
            <a:off x="2366093" y="714336"/>
            <a:ext cx="6617720" cy="523220"/>
          </a:xfrm>
          <a:prstGeom prst="rect">
            <a:avLst/>
          </a:prstGeom>
          <a:noFill/>
        </p:spPr>
        <p:txBody>
          <a:bodyPr wrap="square">
            <a:spAutoFit/>
          </a:bodyPr>
          <a:lstStyle/>
          <a:p>
            <a:pPr algn="just"/>
            <a:r>
              <a:rPr lang="es-MX" dirty="0">
                <a:latin typeface="Baskerville Old Face" panose="02020602080505020303" pitchFamily="18" charset="0"/>
              </a:rPr>
              <a:t>La preparación de la predicación es una tarea tan importante que conviene dedicarle un tiempo prolongado de estudio, oración, reflexión y creatividad pastoral</a:t>
            </a:r>
            <a:r>
              <a:rPr lang="es-MX" dirty="0"/>
              <a:t>. </a:t>
            </a:r>
            <a:endParaRPr lang="es-EC" dirty="0"/>
          </a:p>
        </p:txBody>
      </p:sp>
      <p:sp>
        <p:nvSpPr>
          <p:cNvPr id="13" name="CuadroTexto 12">
            <a:extLst>
              <a:ext uri="{FF2B5EF4-FFF2-40B4-BE49-F238E27FC236}">
                <a16:creationId xmlns:a16="http://schemas.microsoft.com/office/drawing/2014/main" id="{E056FE12-A612-DFD3-ADC0-02A09AB459D5}"/>
              </a:ext>
            </a:extLst>
          </p:cNvPr>
          <p:cNvSpPr txBox="1"/>
          <p:nvPr/>
        </p:nvSpPr>
        <p:spPr>
          <a:xfrm>
            <a:off x="2264965" y="1384483"/>
            <a:ext cx="4732186" cy="369332"/>
          </a:xfrm>
          <a:prstGeom prst="rect">
            <a:avLst/>
          </a:prstGeom>
          <a:noFill/>
        </p:spPr>
        <p:txBody>
          <a:bodyPr wrap="square">
            <a:spAutoFit/>
          </a:bodyPr>
          <a:lstStyle/>
          <a:p>
            <a:r>
              <a:rPr lang="es-MX" sz="1800" dirty="0">
                <a:latin typeface="Baguet Script" panose="00000500000000000000" pitchFamily="2" charset="0"/>
              </a:rPr>
              <a:t>El culto a la verdad</a:t>
            </a:r>
            <a:endParaRPr lang="es-EC" sz="1800" dirty="0">
              <a:latin typeface="Baguet Script" panose="00000500000000000000" pitchFamily="2" charset="0"/>
            </a:endParaRPr>
          </a:p>
        </p:txBody>
      </p:sp>
      <p:sp>
        <p:nvSpPr>
          <p:cNvPr id="17" name="CuadroTexto 16">
            <a:extLst>
              <a:ext uri="{FF2B5EF4-FFF2-40B4-BE49-F238E27FC236}">
                <a16:creationId xmlns:a16="http://schemas.microsoft.com/office/drawing/2014/main" id="{90F74DA2-0228-EE64-E038-2064B1DBD3DC}"/>
              </a:ext>
            </a:extLst>
          </p:cNvPr>
          <p:cNvSpPr txBox="1"/>
          <p:nvPr/>
        </p:nvSpPr>
        <p:spPr>
          <a:xfrm>
            <a:off x="2148315" y="1825504"/>
            <a:ext cx="6767085" cy="3108543"/>
          </a:xfrm>
          <a:prstGeom prst="rect">
            <a:avLst/>
          </a:prstGeom>
          <a:noFill/>
        </p:spPr>
        <p:txBody>
          <a:bodyPr wrap="square">
            <a:spAutoFit/>
          </a:bodyPr>
          <a:lstStyle/>
          <a:p>
            <a:pPr algn="just"/>
            <a:r>
              <a:rPr lang="es-MX" dirty="0">
                <a:latin typeface="Baskerville Old Face" panose="02020602080505020303" pitchFamily="18" charset="0"/>
              </a:rPr>
              <a:t>Invocar al Espíritu Santo, es prestar toda la atención al texto bíblico, que debe ser el fundamento de la predicación. Cuando uno se detiene a tratar de comprender cuál es el mensaje de un texto, ejercita el «culto a la verdad»</a:t>
            </a:r>
          </a:p>
          <a:p>
            <a:pPr algn="just"/>
            <a:endParaRPr lang="es-MX" dirty="0">
              <a:latin typeface="Baskerville Old Face" panose="02020602080505020303" pitchFamily="18" charset="0"/>
            </a:endParaRPr>
          </a:p>
          <a:p>
            <a:pPr algn="just"/>
            <a:r>
              <a:rPr lang="es-MX" dirty="0">
                <a:latin typeface="Baskerville Old Face" panose="02020602080505020303" pitchFamily="18" charset="0"/>
              </a:rPr>
              <a:t>Para poder interpretar un texto bíblico hace falta paciencia, abandonar toda ansiedad y darle tiempo, interés y dedicación gratuita.</a:t>
            </a:r>
          </a:p>
          <a:p>
            <a:pPr algn="just"/>
            <a:endParaRPr lang="es-MX" dirty="0">
              <a:latin typeface="Baskerville Old Face" panose="02020602080505020303" pitchFamily="18" charset="0"/>
            </a:endParaRPr>
          </a:p>
          <a:p>
            <a:pPr algn="just"/>
            <a:r>
              <a:rPr lang="es-MX" dirty="0">
                <a:latin typeface="Baskerville Old Face" panose="02020602080505020303" pitchFamily="18" charset="0"/>
              </a:rPr>
              <a:t>Es verdad que, para entender adecuadamente el sentido del mensaje central de un texto, es necesario ponerlo en conexión con la enseñanza de toda la Biblia, transmitida por la Iglesia. Éste es un principio importante de la interpretación bíblica, que tiene en cuenta que el Espíritu Santo no inspiró sólo una parte, sino la Biblia entera, y que en algunas cuestiones el pueblo ha crecido en su comprensión de la voluntad de Dios a partir de la experiencia vivida. </a:t>
            </a:r>
          </a:p>
          <a:p>
            <a:pPr algn="just"/>
            <a:endParaRPr lang="es-MX" dirty="0">
              <a:latin typeface="Baskerville Old Face" panose="02020602080505020303" pitchFamily="18" charset="0"/>
            </a:endParaRPr>
          </a:p>
          <a:p>
            <a:pPr algn="just"/>
            <a:endParaRPr lang="es-EC" dirty="0">
              <a:latin typeface="Baskerville Old Face" panose="02020602080505020303" pitchFamily="18" charset="0"/>
            </a:endParaRPr>
          </a:p>
        </p:txBody>
      </p:sp>
      <p:pic>
        <p:nvPicPr>
          <p:cNvPr id="1026" name="Picture 2" descr="Biblia de Jerusalen, Biblia de Jerusalén En Letra Grande — Liturgical…">
            <a:extLst>
              <a:ext uri="{FF2B5EF4-FFF2-40B4-BE49-F238E27FC236}">
                <a16:creationId xmlns:a16="http://schemas.microsoft.com/office/drawing/2014/main" id="{F46612A1-27BD-1049-9508-402E0784E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5646">
            <a:off x="181916" y="2417755"/>
            <a:ext cx="1191491" cy="152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0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7" name="Google Shape;257;p21"/>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5" name="CuadroTexto 4">
            <a:extLst>
              <a:ext uri="{FF2B5EF4-FFF2-40B4-BE49-F238E27FC236}">
                <a16:creationId xmlns:a16="http://schemas.microsoft.com/office/drawing/2014/main" id="{3B42B713-9C19-B792-D061-0589F5E15CB9}"/>
              </a:ext>
            </a:extLst>
          </p:cNvPr>
          <p:cNvSpPr txBox="1"/>
          <p:nvPr/>
        </p:nvSpPr>
        <p:spPr>
          <a:xfrm>
            <a:off x="1908463" y="265211"/>
            <a:ext cx="4731326" cy="369332"/>
          </a:xfrm>
          <a:prstGeom prst="rect">
            <a:avLst/>
          </a:prstGeom>
          <a:noFill/>
        </p:spPr>
        <p:txBody>
          <a:bodyPr wrap="square">
            <a:spAutoFit/>
          </a:bodyPr>
          <a:lstStyle/>
          <a:p>
            <a:r>
              <a:rPr lang="es-MX" sz="1800" dirty="0">
                <a:latin typeface="Baguet Script" panose="00000500000000000000" pitchFamily="2" charset="0"/>
              </a:rPr>
              <a:t>La personalización de la Palabra</a:t>
            </a:r>
            <a:endParaRPr lang="es-EC" sz="1800" dirty="0">
              <a:latin typeface="Baguet Script" panose="00000500000000000000" pitchFamily="2" charset="0"/>
            </a:endParaRPr>
          </a:p>
        </p:txBody>
      </p:sp>
      <p:sp>
        <p:nvSpPr>
          <p:cNvPr id="9" name="CuadroTexto 8">
            <a:extLst>
              <a:ext uri="{FF2B5EF4-FFF2-40B4-BE49-F238E27FC236}">
                <a16:creationId xmlns:a16="http://schemas.microsoft.com/office/drawing/2014/main" id="{7491E7A1-7622-A7EA-E01B-8FF3A7E8669D}"/>
              </a:ext>
            </a:extLst>
          </p:cNvPr>
          <p:cNvSpPr txBox="1"/>
          <p:nvPr/>
        </p:nvSpPr>
        <p:spPr>
          <a:xfrm>
            <a:off x="2417618" y="782662"/>
            <a:ext cx="6629399" cy="954107"/>
          </a:xfrm>
          <a:prstGeom prst="rect">
            <a:avLst/>
          </a:prstGeom>
          <a:noFill/>
        </p:spPr>
        <p:txBody>
          <a:bodyPr wrap="square">
            <a:spAutoFit/>
          </a:bodyPr>
          <a:lstStyle/>
          <a:p>
            <a:pPr algn="just"/>
            <a:r>
              <a:rPr lang="es-MX" dirty="0">
                <a:latin typeface="Baskerville Old Face" panose="02020602080505020303" pitchFamily="18" charset="0"/>
              </a:rPr>
              <a:t>El predicador «debe ser el primero en tener una gran familiaridad personal con la Palabra de Dios: no le basta conocer su aspecto lingüístico o exegético, que es también necesario; necesita acercarse a la Palabra con un corazón dócil y orante, para que ella penetre a fondo en sus pensamientos y sentimientos y engendre dentro de sí una mentalidad nueva»</a:t>
            </a:r>
            <a:endParaRPr lang="es-EC" dirty="0">
              <a:latin typeface="Baskerville Old Face" panose="02020602080505020303" pitchFamily="18" charset="0"/>
            </a:endParaRPr>
          </a:p>
        </p:txBody>
      </p:sp>
      <p:sp>
        <p:nvSpPr>
          <p:cNvPr id="13" name="CuadroTexto 12">
            <a:extLst>
              <a:ext uri="{FF2B5EF4-FFF2-40B4-BE49-F238E27FC236}">
                <a16:creationId xmlns:a16="http://schemas.microsoft.com/office/drawing/2014/main" id="{4F7028B3-0415-39BB-F7BF-8CFC5EFB67DE}"/>
              </a:ext>
            </a:extLst>
          </p:cNvPr>
          <p:cNvSpPr txBox="1"/>
          <p:nvPr/>
        </p:nvSpPr>
        <p:spPr>
          <a:xfrm>
            <a:off x="1908463" y="1962853"/>
            <a:ext cx="4731326" cy="369332"/>
          </a:xfrm>
          <a:prstGeom prst="rect">
            <a:avLst/>
          </a:prstGeom>
          <a:noFill/>
        </p:spPr>
        <p:txBody>
          <a:bodyPr wrap="square">
            <a:spAutoFit/>
          </a:bodyPr>
          <a:lstStyle/>
          <a:p>
            <a:r>
              <a:rPr lang="es-EC" sz="1800" dirty="0">
                <a:latin typeface="Baguet Script" panose="00000500000000000000" pitchFamily="2" charset="0"/>
              </a:rPr>
              <a:t>La lectura espiritual</a:t>
            </a:r>
          </a:p>
        </p:txBody>
      </p:sp>
      <p:sp>
        <p:nvSpPr>
          <p:cNvPr id="17" name="CuadroTexto 16">
            <a:extLst>
              <a:ext uri="{FF2B5EF4-FFF2-40B4-BE49-F238E27FC236}">
                <a16:creationId xmlns:a16="http://schemas.microsoft.com/office/drawing/2014/main" id="{91193FCE-4FEE-92DE-2C3E-822304E1D90E}"/>
              </a:ext>
            </a:extLst>
          </p:cNvPr>
          <p:cNvSpPr txBox="1"/>
          <p:nvPr/>
        </p:nvSpPr>
        <p:spPr>
          <a:xfrm>
            <a:off x="2351809" y="2457206"/>
            <a:ext cx="6629398" cy="954107"/>
          </a:xfrm>
          <a:prstGeom prst="rect">
            <a:avLst/>
          </a:prstGeom>
          <a:noFill/>
        </p:spPr>
        <p:txBody>
          <a:bodyPr wrap="square">
            <a:spAutoFit/>
          </a:bodyPr>
          <a:lstStyle/>
          <a:p>
            <a:pPr algn="just"/>
            <a:r>
              <a:rPr lang="es-MX" dirty="0">
                <a:latin typeface="Baskerville Old Face" panose="02020602080505020303" pitchFamily="18" charset="0"/>
              </a:rPr>
              <a:t>La lectura orante de la Biblia no está separada del estudio que realiza el predicador para descubrir el mensaje central del texto; al contrario, debe partir de allí, para tratar de descubrir qué le dice ese mismo mensaje a la propia vida. La lectura espiritual de un texto debe partir de su sentido literal.</a:t>
            </a:r>
            <a:endParaRPr lang="es-EC" dirty="0">
              <a:latin typeface="Baskerville Old Face" panose="02020602080505020303" pitchFamily="18" charset="0"/>
            </a:endParaRPr>
          </a:p>
        </p:txBody>
      </p:sp>
      <p:sp>
        <p:nvSpPr>
          <p:cNvPr id="21" name="CuadroTexto 20">
            <a:extLst>
              <a:ext uri="{FF2B5EF4-FFF2-40B4-BE49-F238E27FC236}">
                <a16:creationId xmlns:a16="http://schemas.microsoft.com/office/drawing/2014/main" id="{D05544AB-6C1E-2AA4-0270-BDD615365E9D}"/>
              </a:ext>
            </a:extLst>
          </p:cNvPr>
          <p:cNvSpPr txBox="1"/>
          <p:nvPr/>
        </p:nvSpPr>
        <p:spPr>
          <a:xfrm>
            <a:off x="1908463" y="3411313"/>
            <a:ext cx="4731326" cy="369332"/>
          </a:xfrm>
          <a:prstGeom prst="rect">
            <a:avLst/>
          </a:prstGeom>
          <a:noFill/>
        </p:spPr>
        <p:txBody>
          <a:bodyPr wrap="square">
            <a:spAutoFit/>
          </a:bodyPr>
          <a:lstStyle/>
          <a:p>
            <a:r>
              <a:rPr lang="es-MX" sz="1800" dirty="0">
                <a:latin typeface="Baguet Script" panose="00000500000000000000" pitchFamily="2" charset="0"/>
              </a:rPr>
              <a:t>Un oído en el pueblo</a:t>
            </a:r>
            <a:endParaRPr lang="es-EC" sz="1800" dirty="0">
              <a:latin typeface="Baguet Script" panose="00000500000000000000" pitchFamily="2" charset="0"/>
            </a:endParaRPr>
          </a:p>
        </p:txBody>
      </p:sp>
      <p:sp>
        <p:nvSpPr>
          <p:cNvPr id="25" name="CuadroTexto 24">
            <a:extLst>
              <a:ext uri="{FF2B5EF4-FFF2-40B4-BE49-F238E27FC236}">
                <a16:creationId xmlns:a16="http://schemas.microsoft.com/office/drawing/2014/main" id="{8CAD6571-85BF-2BD3-0D5A-38BB4FB43E12}"/>
              </a:ext>
            </a:extLst>
          </p:cNvPr>
          <p:cNvSpPr txBox="1"/>
          <p:nvPr/>
        </p:nvSpPr>
        <p:spPr>
          <a:xfrm>
            <a:off x="2351808" y="3809513"/>
            <a:ext cx="6563591" cy="1169551"/>
          </a:xfrm>
          <a:prstGeom prst="rect">
            <a:avLst/>
          </a:prstGeom>
          <a:noFill/>
        </p:spPr>
        <p:txBody>
          <a:bodyPr wrap="square">
            <a:spAutoFit/>
          </a:bodyPr>
          <a:lstStyle/>
          <a:p>
            <a:r>
              <a:rPr lang="es-MX" dirty="0">
                <a:latin typeface="Baskerville Old Face" panose="02020602080505020303" pitchFamily="18" charset="0"/>
              </a:rPr>
              <a:t>Un predicador es un contemplativo de la Palabra y también un contemplativo del pueblo. De esa manera, descubre «las aspiraciones, las riquezas y los límites, las maneras de orar, de amar, de considerar la vida y el mundo, que distinguen a tal o cual conjunto humano», prestando atención «al pueblo concreto con sus signos y símbolos, y respondiendo a las cuestiones que plantea»</a:t>
            </a:r>
            <a:endParaRPr lang="es-EC" dirty="0">
              <a:latin typeface="Baskerville Old Face" panose="02020602080505020303" pitchFamily="18" charset="0"/>
            </a:endParaRPr>
          </a:p>
        </p:txBody>
      </p:sp>
    </p:spTree>
    <p:extLst>
      <p:ext uri="{BB962C8B-B14F-4D97-AF65-F5344CB8AC3E}">
        <p14:creationId xmlns:p14="http://schemas.microsoft.com/office/powerpoint/2010/main" val="233970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6" name="Google Shape;266;p22"/>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13" name="CuadroTexto 12">
            <a:extLst>
              <a:ext uri="{FF2B5EF4-FFF2-40B4-BE49-F238E27FC236}">
                <a16:creationId xmlns:a16="http://schemas.microsoft.com/office/drawing/2014/main" id="{60BE269D-F3DB-42E1-21BF-A65D64205341}"/>
              </a:ext>
            </a:extLst>
          </p:cNvPr>
          <p:cNvSpPr txBox="1"/>
          <p:nvPr/>
        </p:nvSpPr>
        <p:spPr>
          <a:xfrm>
            <a:off x="2012372" y="237502"/>
            <a:ext cx="4731326" cy="369332"/>
          </a:xfrm>
          <a:prstGeom prst="rect">
            <a:avLst/>
          </a:prstGeom>
          <a:noFill/>
        </p:spPr>
        <p:txBody>
          <a:bodyPr wrap="square">
            <a:spAutoFit/>
          </a:bodyPr>
          <a:lstStyle/>
          <a:p>
            <a:r>
              <a:rPr lang="es-EC" sz="1800" dirty="0">
                <a:latin typeface="Baguet Script" panose="00000500000000000000" pitchFamily="2" charset="0"/>
              </a:rPr>
              <a:t>Recursos pedagógicos</a:t>
            </a:r>
          </a:p>
        </p:txBody>
      </p:sp>
      <p:sp>
        <p:nvSpPr>
          <p:cNvPr id="17" name="CuadroTexto 16">
            <a:extLst>
              <a:ext uri="{FF2B5EF4-FFF2-40B4-BE49-F238E27FC236}">
                <a16:creationId xmlns:a16="http://schemas.microsoft.com/office/drawing/2014/main" id="{DDE0170F-A7D9-8AA3-8254-F78E95031102}"/>
              </a:ext>
            </a:extLst>
          </p:cNvPr>
          <p:cNvSpPr txBox="1"/>
          <p:nvPr/>
        </p:nvSpPr>
        <p:spPr>
          <a:xfrm>
            <a:off x="2268682" y="749421"/>
            <a:ext cx="6875318" cy="523220"/>
          </a:xfrm>
          <a:prstGeom prst="rect">
            <a:avLst/>
          </a:prstGeom>
          <a:noFill/>
        </p:spPr>
        <p:txBody>
          <a:bodyPr wrap="square">
            <a:spAutoFit/>
          </a:bodyPr>
          <a:lstStyle/>
          <a:p>
            <a:r>
              <a:rPr lang="es-MX" dirty="0"/>
              <a:t>«</a:t>
            </a:r>
            <a:r>
              <a:rPr lang="es-MX" dirty="0">
                <a:latin typeface="Baskerville Old Face" panose="02020602080505020303" pitchFamily="18" charset="0"/>
              </a:rPr>
              <a:t>la evidente importancia del contenido no debe hacer olvidar la importancia de los métodos y medios de la evangelización»</a:t>
            </a:r>
            <a:endParaRPr lang="es-EC" dirty="0">
              <a:latin typeface="Baskerville Old Face" panose="02020602080505020303" pitchFamily="18" charset="0"/>
            </a:endParaRPr>
          </a:p>
        </p:txBody>
      </p:sp>
      <p:sp>
        <p:nvSpPr>
          <p:cNvPr id="21" name="CuadroTexto 20">
            <a:extLst>
              <a:ext uri="{FF2B5EF4-FFF2-40B4-BE49-F238E27FC236}">
                <a16:creationId xmlns:a16="http://schemas.microsoft.com/office/drawing/2014/main" id="{F8FF36DA-089E-BF10-C437-8E183D801321}"/>
              </a:ext>
            </a:extLst>
          </p:cNvPr>
          <p:cNvSpPr txBox="1"/>
          <p:nvPr/>
        </p:nvSpPr>
        <p:spPr>
          <a:xfrm>
            <a:off x="2150918" y="1476783"/>
            <a:ext cx="6875318" cy="738664"/>
          </a:xfrm>
          <a:prstGeom prst="rect">
            <a:avLst/>
          </a:prstGeom>
          <a:noFill/>
        </p:spPr>
        <p:txBody>
          <a:bodyPr wrap="square">
            <a:spAutoFit/>
          </a:bodyPr>
          <a:lstStyle/>
          <a:p>
            <a:pPr algn="just"/>
            <a:r>
              <a:rPr lang="es-MX" dirty="0">
                <a:latin typeface="Baskerville Old Face" panose="02020602080505020303" pitchFamily="18" charset="0"/>
              </a:rPr>
              <a:t>«esperan mucho de esta predicación y sacan fruto de ella con tal que sea sencilla, clara, directa, acomodada»[125]. La sencillez tiene que ver con el lenguaje utilizado. Debe ser el lenguaje que comprenden los destinatarios para no correr el riesgo de hablar al vacío. </a:t>
            </a:r>
            <a:endParaRPr lang="es-EC" dirty="0">
              <a:latin typeface="Baskerville Old Face" panose="02020602080505020303" pitchFamily="18" charset="0"/>
            </a:endParaRPr>
          </a:p>
        </p:txBody>
      </p:sp>
      <p:sp>
        <p:nvSpPr>
          <p:cNvPr id="25" name="CuadroTexto 24">
            <a:extLst>
              <a:ext uri="{FF2B5EF4-FFF2-40B4-BE49-F238E27FC236}">
                <a16:creationId xmlns:a16="http://schemas.microsoft.com/office/drawing/2014/main" id="{041C6090-5319-DD8C-F0A5-162DF7A528BC}"/>
              </a:ext>
            </a:extLst>
          </p:cNvPr>
          <p:cNvSpPr txBox="1"/>
          <p:nvPr/>
        </p:nvSpPr>
        <p:spPr>
          <a:xfrm>
            <a:off x="2012372" y="2387084"/>
            <a:ext cx="7415644" cy="369332"/>
          </a:xfrm>
          <a:prstGeom prst="rect">
            <a:avLst/>
          </a:prstGeom>
          <a:noFill/>
        </p:spPr>
        <p:txBody>
          <a:bodyPr wrap="square">
            <a:spAutoFit/>
          </a:bodyPr>
          <a:lstStyle/>
          <a:p>
            <a:r>
              <a:rPr lang="es-MX" sz="1800" b="1" dirty="0">
                <a:solidFill>
                  <a:srgbClr val="C00000"/>
                </a:solidFill>
              </a:rPr>
              <a:t>IV.	Una evangelización para la profundización del kerygma</a:t>
            </a:r>
            <a:endParaRPr lang="es-EC" sz="1800" b="1" dirty="0">
              <a:solidFill>
                <a:srgbClr val="C00000"/>
              </a:solidFill>
            </a:endParaRPr>
          </a:p>
        </p:txBody>
      </p:sp>
      <p:pic>
        <p:nvPicPr>
          <p:cNvPr id="2050" name="Picture 2" descr="Qué es el «Kerigma»?">
            <a:extLst>
              <a:ext uri="{FF2B5EF4-FFF2-40B4-BE49-F238E27FC236}">
                <a16:creationId xmlns:a16="http://schemas.microsoft.com/office/drawing/2014/main" id="{D71F48AF-8507-B8B0-E40F-9D658BC91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586" y="2928054"/>
            <a:ext cx="3699509" cy="2080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2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sp>
        <p:nvSpPr>
          <p:cNvPr id="7" name="CuadroTexto 6">
            <a:extLst>
              <a:ext uri="{FF2B5EF4-FFF2-40B4-BE49-F238E27FC236}">
                <a16:creationId xmlns:a16="http://schemas.microsoft.com/office/drawing/2014/main" id="{0DCC9F49-F381-70C3-807F-BEF6DDF90ED2}"/>
              </a:ext>
            </a:extLst>
          </p:cNvPr>
          <p:cNvSpPr txBox="1"/>
          <p:nvPr/>
        </p:nvSpPr>
        <p:spPr>
          <a:xfrm>
            <a:off x="2380384" y="70540"/>
            <a:ext cx="2457450" cy="923330"/>
          </a:xfrm>
          <a:prstGeom prst="rect">
            <a:avLst/>
          </a:prstGeom>
          <a:noFill/>
        </p:spPr>
        <p:txBody>
          <a:bodyPr wrap="square">
            <a:spAutoFit/>
          </a:bodyPr>
          <a:lstStyle/>
          <a:p>
            <a:pPr algn="ctr"/>
            <a:r>
              <a:rPr lang="es-MX" sz="1800" dirty="0">
                <a:latin typeface="Baguet Script" panose="00000500000000000000" pitchFamily="2" charset="0"/>
              </a:rPr>
              <a:t>Una catequesis kerygmática</a:t>
            </a:r>
          </a:p>
          <a:p>
            <a:pPr algn="ctr"/>
            <a:r>
              <a:rPr lang="es-MX" sz="1800" dirty="0">
                <a:latin typeface="Baguet Script" panose="00000500000000000000" pitchFamily="2" charset="0"/>
              </a:rPr>
              <a:t> y mistagógica</a:t>
            </a:r>
            <a:endParaRPr lang="es-EC" sz="1800" dirty="0">
              <a:latin typeface="Baguet Script" panose="00000500000000000000" pitchFamily="2" charset="0"/>
            </a:endParaRPr>
          </a:p>
        </p:txBody>
      </p:sp>
      <p:pic>
        <p:nvPicPr>
          <p:cNvPr id="3074" name="Picture 2" descr="Una catequesis kerigmática y mistagógica - ReL">
            <a:extLst>
              <a:ext uri="{FF2B5EF4-FFF2-40B4-BE49-F238E27FC236}">
                <a16:creationId xmlns:a16="http://schemas.microsoft.com/office/drawing/2014/main" id="{275E0D77-BE96-D87A-ADEB-42AB6A369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148" y="845207"/>
            <a:ext cx="2457450" cy="1857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CC553576-AC47-0D53-7218-FAC96B79AD91}"/>
              </a:ext>
            </a:extLst>
          </p:cNvPr>
          <p:cNvSpPr txBox="1"/>
          <p:nvPr/>
        </p:nvSpPr>
        <p:spPr>
          <a:xfrm>
            <a:off x="5917621" y="108553"/>
            <a:ext cx="3136323" cy="646331"/>
          </a:xfrm>
          <a:prstGeom prst="rect">
            <a:avLst/>
          </a:prstGeom>
          <a:noFill/>
        </p:spPr>
        <p:txBody>
          <a:bodyPr wrap="square">
            <a:spAutoFit/>
          </a:bodyPr>
          <a:lstStyle/>
          <a:p>
            <a:r>
              <a:rPr lang="es-MX" sz="1800" dirty="0">
                <a:latin typeface="Baguet Script" panose="00000500000000000000" pitchFamily="2" charset="0"/>
              </a:rPr>
              <a:t>El acompañamiento personal </a:t>
            </a:r>
          </a:p>
          <a:p>
            <a:r>
              <a:rPr lang="es-MX" sz="1800" dirty="0">
                <a:latin typeface="Baguet Script" panose="00000500000000000000" pitchFamily="2" charset="0"/>
              </a:rPr>
              <a:t>de los procesos de crecimiento</a:t>
            </a:r>
            <a:endParaRPr lang="es-EC" sz="1800" dirty="0">
              <a:latin typeface="Baguet Script" panose="00000500000000000000" pitchFamily="2" charset="0"/>
            </a:endParaRPr>
          </a:p>
        </p:txBody>
      </p:sp>
      <p:pic>
        <p:nvPicPr>
          <p:cNvPr id="3080" name="Picture 8" descr="Acompañamiento espiritual - ppt descargar">
            <a:extLst>
              <a:ext uri="{FF2B5EF4-FFF2-40B4-BE49-F238E27FC236}">
                <a16:creationId xmlns:a16="http://schemas.microsoft.com/office/drawing/2014/main" id="{C1F7F335-FFB5-8EF8-EDDC-3CE324B62A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70" t="8216" r="15252" b="27272"/>
          <a:stretch/>
        </p:blipFill>
        <p:spPr bwMode="auto">
          <a:xfrm>
            <a:off x="6134100" y="920309"/>
            <a:ext cx="2320636" cy="1656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8865DA9-D194-85C0-65F2-A21D2ED550FA}"/>
              </a:ext>
            </a:extLst>
          </p:cNvPr>
          <p:cNvSpPr txBox="1"/>
          <p:nvPr/>
        </p:nvSpPr>
        <p:spPr>
          <a:xfrm>
            <a:off x="4035137" y="2742344"/>
            <a:ext cx="3136322" cy="369332"/>
          </a:xfrm>
          <a:prstGeom prst="rect">
            <a:avLst/>
          </a:prstGeom>
          <a:noFill/>
        </p:spPr>
        <p:txBody>
          <a:bodyPr wrap="square">
            <a:spAutoFit/>
          </a:bodyPr>
          <a:lstStyle/>
          <a:p>
            <a:r>
              <a:rPr lang="es-MX" sz="1800" dirty="0">
                <a:latin typeface="Baguet Script" panose="00000500000000000000" pitchFamily="2" charset="0"/>
              </a:rPr>
              <a:t>En torno a la Palabra de Dios</a:t>
            </a:r>
            <a:endParaRPr lang="es-EC" sz="1800" dirty="0">
              <a:latin typeface="Baguet Script" panose="00000500000000000000" pitchFamily="2" charset="0"/>
            </a:endParaRPr>
          </a:p>
        </p:txBody>
      </p:sp>
      <p:pic>
        <p:nvPicPr>
          <p:cNvPr id="13" name="Picture 2" descr="Argentina: Subsidio para el Mes de la Biblia 2022 «¿Y quién es mi prójimo?»  | La Palabra HOY">
            <a:extLst>
              <a:ext uri="{FF2B5EF4-FFF2-40B4-BE49-F238E27FC236}">
                <a16:creationId xmlns:a16="http://schemas.microsoft.com/office/drawing/2014/main" id="{06D63225-8F06-F835-E9BB-4A3A981BFB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275" b="16498"/>
          <a:stretch/>
        </p:blipFill>
        <p:spPr bwMode="auto">
          <a:xfrm>
            <a:off x="4613564" y="3151438"/>
            <a:ext cx="1601931" cy="1921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A3F11296-4AE2-E6E6-8C42-26414109D0E3}"/>
              </a:ext>
            </a:extLst>
          </p:cNvPr>
          <p:cNvSpPr txBox="1"/>
          <p:nvPr/>
        </p:nvSpPr>
        <p:spPr>
          <a:xfrm>
            <a:off x="7651174" y="4057297"/>
            <a:ext cx="1492826" cy="1015663"/>
          </a:xfrm>
          <a:prstGeom prst="rect">
            <a:avLst/>
          </a:prstGeom>
          <a:noFill/>
        </p:spPr>
        <p:txBody>
          <a:bodyPr wrap="square" rtlCol="0">
            <a:spAutoFit/>
          </a:bodyPr>
          <a:lstStyle/>
          <a:p>
            <a:r>
              <a:rPr lang="es-EC" sz="6000" i="1" dirty="0">
                <a:solidFill>
                  <a:schemeClr val="accent5">
                    <a:lumMod val="50000"/>
                  </a:schemeClr>
                </a:solidFill>
                <a:latin typeface="Baguet Script" panose="00000500000000000000" pitchFamily="2" charset="0"/>
              </a:rPr>
              <a:t>Fin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7"/>
          <p:cNvSpPr txBox="1"/>
          <p:nvPr/>
        </p:nvSpPr>
        <p:spPr>
          <a:xfrm>
            <a:off x="0" y="0"/>
            <a:ext cx="1554600" cy="5143500"/>
          </a:xfrm>
          <a:prstGeom prst="rect">
            <a:avLst/>
          </a:prstGeom>
          <a:noFill/>
          <a:ln>
            <a:noFill/>
          </a:ln>
          <a:effectLst>
            <a:outerShdw blurRad="114300" dist="38100" dir="5400000" algn="bl" rotWithShape="0">
              <a:schemeClr val="accent6">
                <a:alpha val="23000"/>
              </a:schemeClr>
            </a:outerShdw>
          </a:effectLst>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7200" dirty="0">
              <a:solidFill>
                <a:schemeClr val="lt1"/>
              </a:solidFill>
              <a:latin typeface="IBM Plex Sans"/>
              <a:ea typeface="IBM Plex Sans"/>
              <a:cs typeface="IBM Plex Sans"/>
              <a:sym typeface="IBM Plex Sans"/>
            </a:endParaRPr>
          </a:p>
        </p:txBody>
      </p:sp>
      <p:sp>
        <p:nvSpPr>
          <p:cNvPr id="11" name="CuadroTexto 10">
            <a:extLst>
              <a:ext uri="{FF2B5EF4-FFF2-40B4-BE49-F238E27FC236}">
                <a16:creationId xmlns:a16="http://schemas.microsoft.com/office/drawing/2014/main" id="{55C4D39C-9AB2-763A-0E00-188512FC5DEE}"/>
              </a:ext>
            </a:extLst>
          </p:cNvPr>
          <p:cNvSpPr txBox="1"/>
          <p:nvPr/>
        </p:nvSpPr>
        <p:spPr>
          <a:xfrm>
            <a:off x="3201360" y="150831"/>
            <a:ext cx="4731326" cy="523220"/>
          </a:xfrm>
          <a:prstGeom prst="rect">
            <a:avLst/>
          </a:prstGeom>
          <a:noFill/>
        </p:spPr>
        <p:txBody>
          <a:bodyPr wrap="square">
            <a:spAutoFit/>
          </a:bodyPr>
          <a:lstStyle/>
          <a:p>
            <a:r>
              <a:rPr lang="es-MX" dirty="0">
                <a:solidFill>
                  <a:schemeClr val="bg1">
                    <a:lumMod val="95000"/>
                  </a:schemeClr>
                </a:solidFill>
              </a:rPr>
              <a:t>I.</a:t>
            </a:r>
            <a:r>
              <a:rPr lang="es-MX" dirty="0"/>
              <a:t>	</a:t>
            </a:r>
            <a:r>
              <a:rPr lang="es-MX" dirty="0">
                <a:solidFill>
                  <a:schemeClr val="bg1">
                    <a:lumMod val="95000"/>
                  </a:schemeClr>
                </a:solidFill>
              </a:rPr>
              <a:t>Todo el Pueblo de Dios anuncia el Evangelio </a:t>
            </a:r>
          </a:p>
          <a:p>
            <a:endParaRPr lang="es-MX" dirty="0">
              <a:solidFill>
                <a:schemeClr val="bg1">
                  <a:lumMod val="95000"/>
                </a:schemeClr>
              </a:solidFill>
            </a:endParaRPr>
          </a:p>
        </p:txBody>
      </p:sp>
      <p:sp>
        <p:nvSpPr>
          <p:cNvPr id="15" name="CuadroTexto 14">
            <a:extLst>
              <a:ext uri="{FF2B5EF4-FFF2-40B4-BE49-F238E27FC236}">
                <a16:creationId xmlns:a16="http://schemas.microsoft.com/office/drawing/2014/main" id="{500E0CF7-6C0B-4BFE-4224-C7037E18CCAA}"/>
              </a:ext>
            </a:extLst>
          </p:cNvPr>
          <p:cNvSpPr txBox="1"/>
          <p:nvPr/>
        </p:nvSpPr>
        <p:spPr>
          <a:xfrm>
            <a:off x="3201360" y="1697253"/>
            <a:ext cx="4732186" cy="307777"/>
          </a:xfrm>
          <a:prstGeom prst="rect">
            <a:avLst/>
          </a:prstGeom>
          <a:noFill/>
        </p:spPr>
        <p:txBody>
          <a:bodyPr wrap="square">
            <a:spAutoFit/>
          </a:bodyPr>
          <a:lstStyle/>
          <a:p>
            <a:r>
              <a:rPr lang="es-EC" dirty="0">
                <a:solidFill>
                  <a:schemeClr val="bg1">
                    <a:lumMod val="95000"/>
                  </a:schemeClr>
                </a:solidFill>
              </a:rPr>
              <a:t>II.	La homilía </a:t>
            </a:r>
          </a:p>
        </p:txBody>
      </p:sp>
      <p:sp>
        <p:nvSpPr>
          <p:cNvPr id="19" name="CuadroTexto 18">
            <a:extLst>
              <a:ext uri="{FF2B5EF4-FFF2-40B4-BE49-F238E27FC236}">
                <a16:creationId xmlns:a16="http://schemas.microsoft.com/office/drawing/2014/main" id="{400BD763-ADB7-847C-C722-12F60FCFE8AA}"/>
              </a:ext>
            </a:extLst>
          </p:cNvPr>
          <p:cNvSpPr txBox="1"/>
          <p:nvPr/>
        </p:nvSpPr>
        <p:spPr>
          <a:xfrm>
            <a:off x="3201360" y="2617474"/>
            <a:ext cx="4732186" cy="307777"/>
          </a:xfrm>
          <a:prstGeom prst="rect">
            <a:avLst/>
          </a:prstGeom>
          <a:noFill/>
        </p:spPr>
        <p:txBody>
          <a:bodyPr wrap="square">
            <a:spAutoFit/>
          </a:bodyPr>
          <a:lstStyle/>
          <a:p>
            <a:r>
              <a:rPr lang="es-MX" dirty="0">
                <a:solidFill>
                  <a:schemeClr val="bg1">
                    <a:lumMod val="95000"/>
                  </a:schemeClr>
                </a:solidFill>
              </a:rPr>
              <a:t>III.	La preparación de la predicación </a:t>
            </a:r>
            <a:endParaRPr lang="es-EC" dirty="0">
              <a:solidFill>
                <a:schemeClr val="bg1">
                  <a:lumMod val="95000"/>
                </a:schemeClr>
              </a:solidFill>
            </a:endParaRPr>
          </a:p>
        </p:txBody>
      </p:sp>
      <p:sp>
        <p:nvSpPr>
          <p:cNvPr id="23" name="CuadroTexto 22">
            <a:extLst>
              <a:ext uri="{FF2B5EF4-FFF2-40B4-BE49-F238E27FC236}">
                <a16:creationId xmlns:a16="http://schemas.microsoft.com/office/drawing/2014/main" id="{466BEB5A-3A05-F74E-7603-5F01BC8B5933}"/>
              </a:ext>
            </a:extLst>
          </p:cNvPr>
          <p:cNvSpPr txBox="1"/>
          <p:nvPr/>
        </p:nvSpPr>
        <p:spPr>
          <a:xfrm>
            <a:off x="3304352" y="3852310"/>
            <a:ext cx="5709994" cy="307777"/>
          </a:xfrm>
          <a:prstGeom prst="rect">
            <a:avLst/>
          </a:prstGeom>
          <a:noFill/>
        </p:spPr>
        <p:txBody>
          <a:bodyPr wrap="square">
            <a:spAutoFit/>
          </a:bodyPr>
          <a:lstStyle/>
          <a:p>
            <a:r>
              <a:rPr lang="es-MX" dirty="0">
                <a:solidFill>
                  <a:schemeClr val="bg1">
                    <a:lumMod val="95000"/>
                  </a:schemeClr>
                </a:solidFill>
              </a:rPr>
              <a:t>IV.	Una evangelización para la profundización del kerygma </a:t>
            </a:r>
            <a:endParaRPr lang="es-EC" dirty="0">
              <a:solidFill>
                <a:schemeClr val="bg1">
                  <a:lumMod val="95000"/>
                </a:schemeClr>
              </a:solidFill>
            </a:endParaRPr>
          </a:p>
        </p:txBody>
      </p:sp>
      <p:sp>
        <p:nvSpPr>
          <p:cNvPr id="27" name="CuadroTexto 26">
            <a:extLst>
              <a:ext uri="{FF2B5EF4-FFF2-40B4-BE49-F238E27FC236}">
                <a16:creationId xmlns:a16="http://schemas.microsoft.com/office/drawing/2014/main" id="{728F138F-DEA1-0C15-3821-8AF9B5573948}"/>
              </a:ext>
            </a:extLst>
          </p:cNvPr>
          <p:cNvSpPr txBox="1"/>
          <p:nvPr/>
        </p:nvSpPr>
        <p:spPr>
          <a:xfrm>
            <a:off x="4983738" y="442680"/>
            <a:ext cx="4732186" cy="1277273"/>
          </a:xfrm>
          <a:prstGeom prst="rect">
            <a:avLst/>
          </a:prstGeom>
          <a:noFill/>
        </p:spPr>
        <p:txBody>
          <a:bodyPr wrap="square">
            <a:spAutoFit/>
          </a:bodyPr>
          <a:lstStyle/>
          <a:p>
            <a:r>
              <a:rPr lang="es-MX" sz="1100" dirty="0">
                <a:solidFill>
                  <a:schemeClr val="bg1">
                    <a:lumMod val="95000"/>
                  </a:schemeClr>
                </a:solidFill>
                <a:latin typeface="Baskerville Old Face" panose="02020602080505020303" pitchFamily="18" charset="0"/>
              </a:rPr>
              <a:t>Un pueblo para todos </a:t>
            </a:r>
          </a:p>
          <a:p>
            <a:r>
              <a:rPr lang="es-MX" sz="1100" dirty="0">
                <a:solidFill>
                  <a:schemeClr val="bg1">
                    <a:lumMod val="95000"/>
                  </a:schemeClr>
                </a:solidFill>
                <a:latin typeface="Baskerville Old Face" panose="02020602080505020303" pitchFamily="18" charset="0"/>
              </a:rPr>
              <a:t>Un pueblo con muchos rostros </a:t>
            </a:r>
          </a:p>
          <a:p>
            <a:r>
              <a:rPr lang="es-MX" sz="1100" dirty="0">
                <a:solidFill>
                  <a:schemeClr val="bg1">
                    <a:lumMod val="95000"/>
                  </a:schemeClr>
                </a:solidFill>
                <a:latin typeface="Baskerville Old Face" panose="02020602080505020303" pitchFamily="18" charset="0"/>
              </a:rPr>
              <a:t>Todos somos discípulos misioneros </a:t>
            </a:r>
          </a:p>
          <a:p>
            <a:r>
              <a:rPr lang="es-MX" sz="1100" dirty="0">
                <a:solidFill>
                  <a:schemeClr val="bg1">
                    <a:lumMod val="95000"/>
                  </a:schemeClr>
                </a:solidFill>
                <a:latin typeface="Baskerville Old Face" panose="02020602080505020303" pitchFamily="18" charset="0"/>
              </a:rPr>
              <a:t> La fuerza evangelizadora de la piedad popular </a:t>
            </a:r>
          </a:p>
          <a:p>
            <a:r>
              <a:rPr lang="es-MX" sz="1100" dirty="0">
                <a:solidFill>
                  <a:schemeClr val="bg1">
                    <a:lumMod val="95000"/>
                  </a:schemeClr>
                </a:solidFill>
                <a:latin typeface="Baskerville Old Face" panose="02020602080505020303" pitchFamily="18" charset="0"/>
              </a:rPr>
              <a:t>Persona a persona </a:t>
            </a:r>
          </a:p>
          <a:p>
            <a:r>
              <a:rPr lang="es-MX" sz="1100" dirty="0">
                <a:solidFill>
                  <a:schemeClr val="bg1">
                    <a:lumMod val="95000"/>
                  </a:schemeClr>
                </a:solidFill>
                <a:latin typeface="Baskerville Old Face" panose="02020602080505020303" pitchFamily="18" charset="0"/>
              </a:rPr>
              <a:t>Carismas al servicio de la comunión evangelizadora </a:t>
            </a:r>
          </a:p>
          <a:p>
            <a:r>
              <a:rPr lang="es-MX" sz="1100" dirty="0">
                <a:solidFill>
                  <a:schemeClr val="bg1">
                    <a:lumMod val="95000"/>
                  </a:schemeClr>
                </a:solidFill>
                <a:latin typeface="Baskerville Old Face" panose="02020602080505020303" pitchFamily="18" charset="0"/>
              </a:rPr>
              <a:t>Cultura, pensamiento y educación </a:t>
            </a:r>
          </a:p>
        </p:txBody>
      </p:sp>
      <p:sp>
        <p:nvSpPr>
          <p:cNvPr id="31" name="CuadroTexto 30">
            <a:extLst>
              <a:ext uri="{FF2B5EF4-FFF2-40B4-BE49-F238E27FC236}">
                <a16:creationId xmlns:a16="http://schemas.microsoft.com/office/drawing/2014/main" id="{4F36D474-6C3D-1967-53BA-65B16E0C7FC3}"/>
              </a:ext>
            </a:extLst>
          </p:cNvPr>
          <p:cNvSpPr txBox="1"/>
          <p:nvPr/>
        </p:nvSpPr>
        <p:spPr>
          <a:xfrm>
            <a:off x="4931960" y="1946047"/>
            <a:ext cx="5018964" cy="646331"/>
          </a:xfrm>
          <a:prstGeom prst="rect">
            <a:avLst/>
          </a:prstGeom>
          <a:noFill/>
        </p:spPr>
        <p:txBody>
          <a:bodyPr wrap="square">
            <a:spAutoFit/>
          </a:bodyPr>
          <a:lstStyle/>
          <a:p>
            <a:r>
              <a:rPr lang="es-MX" sz="1100" dirty="0">
                <a:solidFill>
                  <a:schemeClr val="bg1">
                    <a:lumMod val="95000"/>
                  </a:schemeClr>
                </a:solidFill>
                <a:latin typeface="Baskerville Old Face" panose="02020602080505020303" pitchFamily="18" charset="0"/>
              </a:rPr>
              <a:t>El contexto litúrgico </a:t>
            </a:r>
          </a:p>
          <a:p>
            <a:r>
              <a:rPr lang="es-MX" sz="1100" dirty="0">
                <a:solidFill>
                  <a:schemeClr val="bg1">
                    <a:lumMod val="95000"/>
                  </a:schemeClr>
                </a:solidFill>
                <a:latin typeface="Baskerville Old Face" panose="02020602080505020303" pitchFamily="18" charset="0"/>
              </a:rPr>
              <a:t>La conversación de la madre </a:t>
            </a:r>
          </a:p>
          <a:p>
            <a:r>
              <a:rPr lang="es-MX" sz="1100" dirty="0">
                <a:solidFill>
                  <a:schemeClr val="bg1">
                    <a:lumMod val="95000"/>
                  </a:schemeClr>
                </a:solidFill>
                <a:latin typeface="Baskerville Old Face" panose="02020602080505020303" pitchFamily="18" charset="0"/>
              </a:rPr>
              <a:t>Palabras que hacen arder los corazones</a:t>
            </a:r>
            <a:r>
              <a:rPr lang="es-MX" dirty="0">
                <a:solidFill>
                  <a:schemeClr val="bg1">
                    <a:lumMod val="95000"/>
                  </a:schemeClr>
                </a:solidFill>
              </a:rPr>
              <a:t> </a:t>
            </a:r>
          </a:p>
        </p:txBody>
      </p:sp>
      <p:sp>
        <p:nvSpPr>
          <p:cNvPr id="195" name="CuadroTexto 194">
            <a:extLst>
              <a:ext uri="{FF2B5EF4-FFF2-40B4-BE49-F238E27FC236}">
                <a16:creationId xmlns:a16="http://schemas.microsoft.com/office/drawing/2014/main" id="{1B08C937-9F66-6513-D7BC-05014AA31A1E}"/>
              </a:ext>
            </a:extLst>
          </p:cNvPr>
          <p:cNvSpPr txBox="1"/>
          <p:nvPr/>
        </p:nvSpPr>
        <p:spPr>
          <a:xfrm>
            <a:off x="4873957" y="2919421"/>
            <a:ext cx="5134970" cy="938719"/>
          </a:xfrm>
          <a:prstGeom prst="rect">
            <a:avLst/>
          </a:prstGeom>
          <a:noFill/>
        </p:spPr>
        <p:txBody>
          <a:bodyPr wrap="square">
            <a:spAutoFit/>
          </a:bodyPr>
          <a:lstStyle/>
          <a:p>
            <a:r>
              <a:rPr lang="es-MX" sz="1100" dirty="0">
                <a:solidFill>
                  <a:schemeClr val="bg1">
                    <a:lumMod val="95000"/>
                  </a:schemeClr>
                </a:solidFill>
                <a:latin typeface="Baskerville Old Face" panose="02020602080505020303" pitchFamily="18" charset="0"/>
              </a:rPr>
              <a:t>El culto a la verdad </a:t>
            </a:r>
          </a:p>
          <a:p>
            <a:r>
              <a:rPr lang="es-MX" sz="1100" dirty="0">
                <a:solidFill>
                  <a:schemeClr val="bg1">
                    <a:lumMod val="95000"/>
                  </a:schemeClr>
                </a:solidFill>
                <a:latin typeface="Baskerville Old Face" panose="02020602080505020303" pitchFamily="18" charset="0"/>
              </a:rPr>
              <a:t>La personalización de la Palabra </a:t>
            </a:r>
          </a:p>
          <a:p>
            <a:r>
              <a:rPr lang="es-MX" sz="1100" dirty="0">
                <a:solidFill>
                  <a:schemeClr val="bg1">
                    <a:lumMod val="95000"/>
                  </a:schemeClr>
                </a:solidFill>
                <a:latin typeface="Baskerville Old Face" panose="02020602080505020303" pitchFamily="18" charset="0"/>
              </a:rPr>
              <a:t>La lectura espiritual </a:t>
            </a:r>
          </a:p>
          <a:p>
            <a:r>
              <a:rPr lang="es-MX" sz="1100" dirty="0">
                <a:solidFill>
                  <a:schemeClr val="bg1">
                    <a:lumMod val="95000"/>
                  </a:schemeClr>
                </a:solidFill>
                <a:latin typeface="Baskerville Old Face" panose="02020602080505020303" pitchFamily="18" charset="0"/>
              </a:rPr>
              <a:t> Un oído en el pueblo </a:t>
            </a:r>
          </a:p>
          <a:p>
            <a:r>
              <a:rPr lang="es-MX" sz="1100" dirty="0">
                <a:solidFill>
                  <a:schemeClr val="bg1">
                    <a:lumMod val="95000"/>
                  </a:schemeClr>
                </a:solidFill>
                <a:latin typeface="Baskerville Old Face" panose="02020602080505020303" pitchFamily="18" charset="0"/>
              </a:rPr>
              <a:t>Recursos pedagógicos </a:t>
            </a:r>
            <a:endParaRPr lang="es-MX" dirty="0">
              <a:solidFill>
                <a:schemeClr val="bg1">
                  <a:lumMod val="95000"/>
                </a:schemeClr>
              </a:solidFill>
              <a:latin typeface="Baskerville Old Face" panose="02020602080505020303" pitchFamily="18" charset="0"/>
            </a:endParaRPr>
          </a:p>
        </p:txBody>
      </p:sp>
      <p:sp>
        <p:nvSpPr>
          <p:cNvPr id="200" name="CuadroTexto 199">
            <a:extLst>
              <a:ext uri="{FF2B5EF4-FFF2-40B4-BE49-F238E27FC236}">
                <a16:creationId xmlns:a16="http://schemas.microsoft.com/office/drawing/2014/main" id="{E33A3C2A-BE64-619A-A4FB-3348E8B379A1}"/>
              </a:ext>
            </a:extLst>
          </p:cNvPr>
          <p:cNvSpPr txBox="1"/>
          <p:nvPr/>
        </p:nvSpPr>
        <p:spPr>
          <a:xfrm>
            <a:off x="4785248" y="4192022"/>
            <a:ext cx="5165676" cy="600164"/>
          </a:xfrm>
          <a:prstGeom prst="rect">
            <a:avLst/>
          </a:prstGeom>
          <a:noFill/>
        </p:spPr>
        <p:txBody>
          <a:bodyPr wrap="square">
            <a:spAutoFit/>
          </a:bodyPr>
          <a:lstStyle/>
          <a:p>
            <a:r>
              <a:rPr lang="es-MX" sz="1100" dirty="0">
                <a:solidFill>
                  <a:schemeClr val="bg1">
                    <a:lumMod val="95000"/>
                  </a:schemeClr>
                </a:solidFill>
                <a:latin typeface="Baskerville Old Face" panose="02020602080505020303" pitchFamily="18" charset="0"/>
              </a:rPr>
              <a:t>Una catequesis kerygmática y mistagógica </a:t>
            </a:r>
          </a:p>
          <a:p>
            <a:r>
              <a:rPr lang="es-MX" sz="1100" dirty="0">
                <a:solidFill>
                  <a:schemeClr val="bg1">
                    <a:lumMod val="95000"/>
                  </a:schemeClr>
                </a:solidFill>
                <a:latin typeface="Baskerville Old Face" panose="02020602080505020303" pitchFamily="18" charset="0"/>
              </a:rPr>
              <a:t>El acompañamiento personal de los procesos de crecimiento </a:t>
            </a:r>
          </a:p>
          <a:p>
            <a:r>
              <a:rPr lang="es-MX" sz="1100" dirty="0">
                <a:solidFill>
                  <a:schemeClr val="bg1">
                    <a:lumMod val="95000"/>
                  </a:schemeClr>
                </a:solidFill>
                <a:latin typeface="Baskerville Old Face" panose="02020602080505020303" pitchFamily="18" charset="0"/>
              </a:rPr>
              <a:t>En torno a la Palabra de Dios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7" name="CuadroTexto 6">
            <a:extLst>
              <a:ext uri="{FF2B5EF4-FFF2-40B4-BE49-F238E27FC236}">
                <a16:creationId xmlns:a16="http://schemas.microsoft.com/office/drawing/2014/main" id="{A76A86D8-C814-F349-1C4D-3804064CA8A4}"/>
              </a:ext>
            </a:extLst>
          </p:cNvPr>
          <p:cNvSpPr txBox="1"/>
          <p:nvPr/>
        </p:nvSpPr>
        <p:spPr>
          <a:xfrm>
            <a:off x="1779327" y="583794"/>
            <a:ext cx="7146309" cy="1813702"/>
          </a:xfrm>
          <a:prstGeom prst="rect">
            <a:avLst/>
          </a:prstGeom>
          <a:noFill/>
        </p:spPr>
        <p:txBody>
          <a:bodyPr wrap="square">
            <a:spAutoFit/>
          </a:bodyPr>
          <a:lstStyle/>
          <a:p>
            <a:pPr marR="95250" lvl="0" algn="just">
              <a:lnSpc>
                <a:spcPct val="135000"/>
              </a:lnSpc>
              <a:spcBef>
                <a:spcPts val="5"/>
              </a:spcBef>
              <a:spcAft>
                <a:spcPts val="0"/>
              </a:spcAft>
              <a:tabLst>
                <a:tab pos="415290" algn="l"/>
              </a:tabLst>
            </a:pPr>
            <a:r>
              <a:rPr lang="es-ES" sz="1400" spc="-5" dirty="0">
                <a:effectLst/>
                <a:latin typeface="Baskerville Old Face" panose="02020602080505020303" pitchFamily="18" charset="0"/>
                <a:ea typeface="Arial" panose="020B0604020202020204" pitchFamily="34" charset="0"/>
              </a:rPr>
              <a:t>La evangelización es tarea de la Iglesia. Pero este sujeto de la evangelización es más que una institución orgánica y jerárquica, porque es ante todo un pueblo que peregrina hacia Dios. Es ciertamente</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un</a:t>
            </a:r>
            <a:r>
              <a:rPr lang="es-ES" sz="1400" spc="-15" dirty="0">
                <a:effectLst/>
                <a:latin typeface="Baskerville Old Face" panose="02020602080505020303" pitchFamily="18" charset="0"/>
                <a:ea typeface="Arial" panose="020B0604020202020204" pitchFamily="34" charset="0"/>
              </a:rPr>
              <a:t> </a:t>
            </a:r>
            <a:r>
              <a:rPr lang="es-ES" sz="1400" i="1" spc="-5" dirty="0">
                <a:effectLst/>
                <a:latin typeface="Baskerville Old Face" panose="02020602080505020303" pitchFamily="18" charset="0"/>
                <a:ea typeface="Arial" panose="020B0604020202020204" pitchFamily="34" charset="0"/>
              </a:rPr>
              <a:t>misterio</a:t>
            </a:r>
            <a:r>
              <a:rPr lang="es-ES" sz="1400" i="1"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que</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hunde</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sus</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raíces</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en</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la</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Trinidad,</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pero</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tiene</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su</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concreción</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histórica</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en un pueblo peregrino y evangelizador, lo cual siempre trasciende toda necesaria expresión institucional. Propongo detenernos un poco en esta forma de entender la Iglesia, que tiene su fundamento último en la libre y gratuita iniciativa de</a:t>
            </a:r>
            <a:r>
              <a:rPr lang="es-ES" sz="1400" spc="-7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Dios.</a:t>
            </a:r>
            <a:endParaRPr lang="es-EC" sz="1200" spc="-5" dirty="0">
              <a:effectLst/>
              <a:latin typeface="Baskerville Old Face" panose="02020602080505020303" pitchFamily="18" charset="0"/>
              <a:ea typeface="Arial" panose="020B0604020202020204" pitchFamily="34" charset="0"/>
            </a:endParaRPr>
          </a:p>
        </p:txBody>
      </p:sp>
      <p:pic>
        <p:nvPicPr>
          <p:cNvPr id="9" name="Imagen 8">
            <a:extLst>
              <a:ext uri="{FF2B5EF4-FFF2-40B4-BE49-F238E27FC236}">
                <a16:creationId xmlns:a16="http://schemas.microsoft.com/office/drawing/2014/main" id="{8E0529F0-92DE-5EA6-E87A-E0E0FED79E95}"/>
              </a:ext>
            </a:extLst>
          </p:cNvPr>
          <p:cNvPicPr>
            <a:picLocks noChangeAspect="1"/>
          </p:cNvPicPr>
          <p:nvPr/>
        </p:nvPicPr>
        <p:blipFill>
          <a:blip r:embed="rId3"/>
          <a:stretch>
            <a:fillRect/>
          </a:stretch>
        </p:blipFill>
        <p:spPr>
          <a:xfrm>
            <a:off x="3254244" y="2397496"/>
            <a:ext cx="4196473" cy="2462719"/>
          </a:xfrm>
          <a:prstGeom prst="rect">
            <a:avLst/>
          </a:prstGeom>
          <a:ln>
            <a:no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id="{A7CFCBCD-15B7-AF98-D3B3-2DCDE871186C}"/>
              </a:ext>
            </a:extLst>
          </p:cNvPr>
          <p:cNvSpPr txBox="1"/>
          <p:nvPr/>
        </p:nvSpPr>
        <p:spPr>
          <a:xfrm>
            <a:off x="2390892" y="109267"/>
            <a:ext cx="6025744" cy="584775"/>
          </a:xfrm>
          <a:prstGeom prst="rect">
            <a:avLst/>
          </a:prstGeom>
          <a:noFill/>
        </p:spPr>
        <p:txBody>
          <a:bodyPr wrap="square">
            <a:spAutoFit/>
          </a:bodyPr>
          <a:lstStyle/>
          <a:p>
            <a:r>
              <a:rPr lang="es-MX" sz="1800" b="1" dirty="0">
                <a:solidFill>
                  <a:srgbClr val="C00000"/>
                </a:solidFill>
              </a:rPr>
              <a:t>I.	Todo el Pueblo de Dios anuncia el Evangelio </a:t>
            </a:r>
          </a:p>
          <a:p>
            <a:endParaRPr lang="es-MX" dirty="0">
              <a:solidFill>
                <a:schemeClr val="bg1">
                  <a:lumMod val="95000"/>
                </a:schemeClr>
              </a:solidFill>
            </a:endParaRPr>
          </a:p>
        </p:txBody>
      </p:sp>
    </p:spTree>
    <p:extLst>
      <p:ext uri="{BB962C8B-B14F-4D97-AF65-F5344CB8AC3E}">
        <p14:creationId xmlns:p14="http://schemas.microsoft.com/office/powerpoint/2010/main" val="377141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15" name="CuadroTexto 14">
            <a:extLst>
              <a:ext uri="{FF2B5EF4-FFF2-40B4-BE49-F238E27FC236}">
                <a16:creationId xmlns:a16="http://schemas.microsoft.com/office/drawing/2014/main" id="{3F606DAF-AFC1-E669-2D43-582BC9D2B704}"/>
              </a:ext>
            </a:extLst>
          </p:cNvPr>
          <p:cNvSpPr txBox="1"/>
          <p:nvPr/>
        </p:nvSpPr>
        <p:spPr>
          <a:xfrm>
            <a:off x="4032240" y="181454"/>
            <a:ext cx="2784195" cy="369332"/>
          </a:xfrm>
          <a:prstGeom prst="rect">
            <a:avLst/>
          </a:prstGeom>
          <a:noFill/>
        </p:spPr>
        <p:txBody>
          <a:bodyPr wrap="square">
            <a:spAutoFit/>
          </a:bodyPr>
          <a:lstStyle/>
          <a:p>
            <a:r>
              <a:rPr lang="es-EC" sz="1800" i="1" dirty="0">
                <a:latin typeface="Baguet Script" panose="00000500000000000000" pitchFamily="2" charset="0"/>
              </a:rPr>
              <a:t>Un pueblo para todos</a:t>
            </a:r>
          </a:p>
        </p:txBody>
      </p:sp>
      <p:sp>
        <p:nvSpPr>
          <p:cNvPr id="23" name="CuadroTexto 22">
            <a:extLst>
              <a:ext uri="{FF2B5EF4-FFF2-40B4-BE49-F238E27FC236}">
                <a16:creationId xmlns:a16="http://schemas.microsoft.com/office/drawing/2014/main" id="{53238797-AE84-428A-3AB3-EC5E26B42059}"/>
              </a:ext>
            </a:extLst>
          </p:cNvPr>
          <p:cNvSpPr txBox="1"/>
          <p:nvPr/>
        </p:nvSpPr>
        <p:spPr>
          <a:xfrm>
            <a:off x="2379828" y="766455"/>
            <a:ext cx="6668638" cy="738664"/>
          </a:xfrm>
          <a:prstGeom prst="rect">
            <a:avLst/>
          </a:prstGeom>
          <a:noFill/>
        </p:spPr>
        <p:txBody>
          <a:bodyPr wrap="square">
            <a:spAutoFit/>
          </a:bodyPr>
          <a:lstStyle/>
          <a:p>
            <a:pPr algn="just"/>
            <a:r>
              <a:rPr lang="es-MX" dirty="0">
                <a:latin typeface="Baskerville Old Face" panose="02020602080505020303" pitchFamily="18" charset="0"/>
              </a:rPr>
              <a:t>La Iglesia es enviada por Jesucristo como sacramento de la salvación ofrecida por Dios[80]. Ella, a través de sus acciones evangelizadoras, colabora como instrumento de la gracia divina que actúa incesantemente más allá de toda posible supervisión.</a:t>
            </a:r>
            <a:endParaRPr lang="es-EC" dirty="0">
              <a:latin typeface="Baskerville Old Face" panose="02020602080505020303" pitchFamily="18" charset="0"/>
            </a:endParaRPr>
          </a:p>
        </p:txBody>
      </p:sp>
      <p:sp>
        <p:nvSpPr>
          <p:cNvPr id="27" name="CuadroTexto 26">
            <a:extLst>
              <a:ext uri="{FF2B5EF4-FFF2-40B4-BE49-F238E27FC236}">
                <a16:creationId xmlns:a16="http://schemas.microsoft.com/office/drawing/2014/main" id="{6B3F446A-07C7-BE43-D021-A8CF52EF31F4}"/>
              </a:ext>
            </a:extLst>
          </p:cNvPr>
          <p:cNvSpPr txBox="1"/>
          <p:nvPr/>
        </p:nvSpPr>
        <p:spPr>
          <a:xfrm>
            <a:off x="2379828" y="1681920"/>
            <a:ext cx="6552632" cy="738664"/>
          </a:xfrm>
          <a:prstGeom prst="rect">
            <a:avLst/>
          </a:prstGeom>
          <a:noFill/>
        </p:spPr>
        <p:txBody>
          <a:bodyPr wrap="square">
            <a:spAutoFit/>
          </a:bodyPr>
          <a:lstStyle/>
          <a:p>
            <a:pPr algn="just"/>
            <a:r>
              <a:rPr lang="es-MX" dirty="0">
                <a:latin typeface="Baskerville Old Face" panose="02020602080505020303" pitchFamily="18" charset="0"/>
              </a:rPr>
              <a:t>«Es importante saber que la primera palabra, la iniciativa verdadera, la actividad verdadera viene de Dios y sólo si entramos en esta iniciativa divina, sólo si imploramos esta iniciativa divina, podremos también ser —con Él y en Él— evangelizadores»</a:t>
            </a:r>
            <a:endParaRPr lang="es-EC" dirty="0">
              <a:latin typeface="Baskerville Old Face" panose="02020602080505020303" pitchFamily="18" charset="0"/>
            </a:endParaRPr>
          </a:p>
        </p:txBody>
      </p:sp>
      <p:sp>
        <p:nvSpPr>
          <p:cNvPr id="31" name="CuadroTexto 30">
            <a:extLst>
              <a:ext uri="{FF2B5EF4-FFF2-40B4-BE49-F238E27FC236}">
                <a16:creationId xmlns:a16="http://schemas.microsoft.com/office/drawing/2014/main" id="{79F8D158-0A33-7D2A-7DBB-4A7C7E409E90}"/>
              </a:ext>
            </a:extLst>
          </p:cNvPr>
          <p:cNvSpPr txBox="1"/>
          <p:nvPr/>
        </p:nvSpPr>
        <p:spPr>
          <a:xfrm>
            <a:off x="2379827" y="2722917"/>
            <a:ext cx="6484393" cy="523220"/>
          </a:xfrm>
          <a:prstGeom prst="rect">
            <a:avLst/>
          </a:prstGeom>
          <a:noFill/>
        </p:spPr>
        <p:txBody>
          <a:bodyPr wrap="square">
            <a:spAutoFit/>
          </a:bodyPr>
          <a:lstStyle/>
          <a:p>
            <a:pPr algn="just"/>
            <a:r>
              <a:rPr lang="es-MX" dirty="0">
                <a:latin typeface="Baskerville Old Face" panose="02020602080505020303" pitchFamily="18" charset="0"/>
              </a:rPr>
              <a:t>Ser Iglesia es ser Pueblo de Dios, de acuerdo con el gran proyecto de amor del Padre. Esto implica ser el fermento de Dios en medio de la humanidad. </a:t>
            </a:r>
            <a:endParaRPr lang="es-EC" dirty="0">
              <a:latin typeface="Baskerville Old Face" panose="02020602080505020303" pitchFamily="18" charset="0"/>
            </a:endParaRPr>
          </a:p>
        </p:txBody>
      </p:sp>
      <p:pic>
        <p:nvPicPr>
          <p:cNvPr id="3073" name="Imagen 3072">
            <a:extLst>
              <a:ext uri="{FF2B5EF4-FFF2-40B4-BE49-F238E27FC236}">
                <a16:creationId xmlns:a16="http://schemas.microsoft.com/office/drawing/2014/main" id="{9B78DBEC-B92A-3883-68CC-503350E28218}"/>
              </a:ext>
            </a:extLst>
          </p:cNvPr>
          <p:cNvPicPr>
            <a:picLocks noChangeAspect="1"/>
          </p:cNvPicPr>
          <p:nvPr/>
        </p:nvPicPr>
        <p:blipFill>
          <a:blip r:embed="rId3"/>
          <a:stretch>
            <a:fillRect/>
          </a:stretch>
        </p:blipFill>
        <p:spPr>
          <a:xfrm>
            <a:off x="4094329" y="3308143"/>
            <a:ext cx="2809661" cy="15360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7" name="CuadroTexto 6">
            <a:extLst>
              <a:ext uri="{FF2B5EF4-FFF2-40B4-BE49-F238E27FC236}">
                <a16:creationId xmlns:a16="http://schemas.microsoft.com/office/drawing/2014/main" id="{F532C4D7-2C07-310F-E890-703CD98865BF}"/>
              </a:ext>
            </a:extLst>
          </p:cNvPr>
          <p:cNvSpPr txBox="1"/>
          <p:nvPr/>
        </p:nvSpPr>
        <p:spPr>
          <a:xfrm>
            <a:off x="2437993" y="240230"/>
            <a:ext cx="3270079" cy="369332"/>
          </a:xfrm>
          <a:prstGeom prst="rect">
            <a:avLst/>
          </a:prstGeom>
          <a:noFill/>
        </p:spPr>
        <p:txBody>
          <a:bodyPr wrap="square">
            <a:spAutoFit/>
          </a:bodyPr>
          <a:lstStyle/>
          <a:p>
            <a:r>
              <a:rPr lang="es-MX" sz="1800" dirty="0">
                <a:latin typeface="Baguet Script" panose="00000500000000000000" pitchFamily="2" charset="0"/>
              </a:rPr>
              <a:t>Un pueblo con muchos rostros</a:t>
            </a:r>
            <a:endParaRPr lang="es-EC" sz="1800" dirty="0">
              <a:latin typeface="Baguet Script" panose="00000500000000000000" pitchFamily="2" charset="0"/>
            </a:endParaRPr>
          </a:p>
        </p:txBody>
      </p:sp>
      <p:sp>
        <p:nvSpPr>
          <p:cNvPr id="11" name="CuadroTexto 10">
            <a:extLst>
              <a:ext uri="{FF2B5EF4-FFF2-40B4-BE49-F238E27FC236}">
                <a16:creationId xmlns:a16="http://schemas.microsoft.com/office/drawing/2014/main" id="{091B64F9-4937-446F-6CA9-00E0CDC20ED8}"/>
              </a:ext>
            </a:extLst>
          </p:cNvPr>
          <p:cNvSpPr txBox="1"/>
          <p:nvPr/>
        </p:nvSpPr>
        <p:spPr>
          <a:xfrm>
            <a:off x="2326047" y="822058"/>
            <a:ext cx="6717836" cy="523220"/>
          </a:xfrm>
          <a:prstGeom prst="rect">
            <a:avLst/>
          </a:prstGeom>
          <a:noFill/>
        </p:spPr>
        <p:txBody>
          <a:bodyPr wrap="square">
            <a:spAutoFit/>
          </a:bodyPr>
          <a:lstStyle/>
          <a:p>
            <a:r>
              <a:rPr lang="es-MX" dirty="0">
                <a:latin typeface="Baskerville Old Face" panose="02020602080505020303" pitchFamily="18" charset="0"/>
              </a:rPr>
              <a:t>Este Pueblo de Dios se encarna en los pueblos de la tierra, cada uno de los cuales tiene su cultura propia. </a:t>
            </a:r>
            <a:endParaRPr lang="es-EC" dirty="0">
              <a:latin typeface="Baskerville Old Face" panose="02020602080505020303" pitchFamily="18" charset="0"/>
            </a:endParaRPr>
          </a:p>
        </p:txBody>
      </p:sp>
      <p:sp>
        <p:nvSpPr>
          <p:cNvPr id="16" name="CuadroTexto 15">
            <a:extLst>
              <a:ext uri="{FF2B5EF4-FFF2-40B4-BE49-F238E27FC236}">
                <a16:creationId xmlns:a16="http://schemas.microsoft.com/office/drawing/2014/main" id="{D9B36F3E-E00F-EC68-AB84-F82119767045}"/>
              </a:ext>
            </a:extLst>
          </p:cNvPr>
          <p:cNvSpPr txBox="1"/>
          <p:nvPr/>
        </p:nvSpPr>
        <p:spPr>
          <a:xfrm>
            <a:off x="2326047" y="1517304"/>
            <a:ext cx="6617719" cy="523220"/>
          </a:xfrm>
          <a:prstGeom prst="rect">
            <a:avLst/>
          </a:prstGeom>
          <a:noFill/>
        </p:spPr>
        <p:txBody>
          <a:bodyPr wrap="square">
            <a:spAutoFit/>
          </a:bodyPr>
          <a:lstStyle/>
          <a:p>
            <a:pPr algn="just"/>
            <a:r>
              <a:rPr lang="es-MX" dirty="0">
                <a:latin typeface="Baskerville Old Face" panose="02020602080505020303" pitchFamily="18" charset="0"/>
              </a:rPr>
              <a:t>La noción de cultura es una valiosa herramienta para entender las diversas expresiones de la vida cristiana que se dan en el Pueblo de Dios. </a:t>
            </a:r>
            <a:endParaRPr lang="es-EC" dirty="0">
              <a:latin typeface="Baskerville Old Face" panose="02020602080505020303" pitchFamily="18" charset="0"/>
            </a:endParaRPr>
          </a:p>
        </p:txBody>
      </p:sp>
      <p:sp>
        <p:nvSpPr>
          <p:cNvPr id="20" name="CuadroTexto 19">
            <a:extLst>
              <a:ext uri="{FF2B5EF4-FFF2-40B4-BE49-F238E27FC236}">
                <a16:creationId xmlns:a16="http://schemas.microsoft.com/office/drawing/2014/main" id="{3D123C0B-49CF-8DCA-40A9-4452E56FE172}"/>
              </a:ext>
            </a:extLst>
          </p:cNvPr>
          <p:cNvSpPr txBox="1"/>
          <p:nvPr/>
        </p:nvSpPr>
        <p:spPr>
          <a:xfrm>
            <a:off x="2302686" y="2212550"/>
            <a:ext cx="6717836" cy="523220"/>
          </a:xfrm>
          <a:prstGeom prst="rect">
            <a:avLst/>
          </a:prstGeom>
          <a:noFill/>
        </p:spPr>
        <p:txBody>
          <a:bodyPr wrap="square">
            <a:spAutoFit/>
          </a:bodyPr>
          <a:lstStyle/>
          <a:p>
            <a:pPr algn="just"/>
            <a:r>
              <a:rPr lang="es-MX" dirty="0">
                <a:latin typeface="Baskerville Old Face" panose="02020602080505020303" pitchFamily="18" charset="0"/>
              </a:rPr>
              <a:t>Cuando una comunidad acoge el anuncio de la salvación, el Espíritu Santo fecunda su cultura con la fuerza transformadora del Evangelio. </a:t>
            </a:r>
            <a:endParaRPr lang="es-EC" dirty="0">
              <a:latin typeface="Baskerville Old Face" panose="02020602080505020303" pitchFamily="18" charset="0"/>
            </a:endParaRPr>
          </a:p>
        </p:txBody>
      </p:sp>
      <p:sp>
        <p:nvSpPr>
          <p:cNvPr id="25" name="CuadroTexto 24">
            <a:extLst>
              <a:ext uri="{FF2B5EF4-FFF2-40B4-BE49-F238E27FC236}">
                <a16:creationId xmlns:a16="http://schemas.microsoft.com/office/drawing/2014/main" id="{FBBF4782-AF30-D983-57D3-236402A4C94A}"/>
              </a:ext>
            </a:extLst>
          </p:cNvPr>
          <p:cNvSpPr txBox="1"/>
          <p:nvPr/>
        </p:nvSpPr>
        <p:spPr>
          <a:xfrm>
            <a:off x="2326047" y="2907796"/>
            <a:ext cx="6564324" cy="523220"/>
          </a:xfrm>
          <a:prstGeom prst="rect">
            <a:avLst/>
          </a:prstGeom>
          <a:noFill/>
        </p:spPr>
        <p:txBody>
          <a:bodyPr wrap="square">
            <a:spAutoFit/>
          </a:bodyPr>
          <a:lstStyle/>
          <a:p>
            <a:pPr algn="just"/>
            <a:r>
              <a:rPr lang="es-MX" dirty="0">
                <a:latin typeface="Baskerville Old Face" panose="02020602080505020303" pitchFamily="18" charset="0"/>
              </a:rPr>
              <a:t>En los distintos pueblos, que experimentan el don de Dios según su propia cultura, la Iglesia expresa su genuina catolicidad y muestra «la belleza de este rostro pluriforme». </a:t>
            </a:r>
            <a:endParaRPr lang="es-EC" dirty="0">
              <a:latin typeface="Baskerville Old Face" panose="02020602080505020303" pitchFamily="18" charset="0"/>
            </a:endParaRPr>
          </a:p>
        </p:txBody>
      </p:sp>
      <p:sp>
        <p:nvSpPr>
          <p:cNvPr id="30" name="CuadroTexto 29">
            <a:extLst>
              <a:ext uri="{FF2B5EF4-FFF2-40B4-BE49-F238E27FC236}">
                <a16:creationId xmlns:a16="http://schemas.microsoft.com/office/drawing/2014/main" id="{8640173B-B605-B22D-08C2-9F40A918ED9B}"/>
              </a:ext>
            </a:extLst>
          </p:cNvPr>
          <p:cNvSpPr txBox="1"/>
          <p:nvPr/>
        </p:nvSpPr>
        <p:spPr>
          <a:xfrm>
            <a:off x="2613048" y="3764497"/>
            <a:ext cx="6143834" cy="954107"/>
          </a:xfrm>
          <a:prstGeom prst="rect">
            <a:avLst/>
          </a:prstGeom>
          <a:noFill/>
        </p:spPr>
        <p:txBody>
          <a:bodyPr wrap="square">
            <a:spAutoFit/>
          </a:bodyPr>
          <a:lstStyle/>
          <a:p>
            <a:pPr algn="just"/>
            <a:r>
              <a:rPr lang="es-MX" dirty="0">
                <a:latin typeface="Baskerville Old Face" panose="02020602080505020303" pitchFamily="18" charset="0"/>
              </a:rPr>
              <a:t>Bien entendida, la diversidad cultural no amenaza la unidad de la Iglesia. Es el Espíritu Santo, enviado por el Padre y el Hijo, quien transforma nuestros corazones y nos hace capaces de entrar en la comunión perfecta de la Santísima Trinidad, donde todo encuentra su unidad</a:t>
            </a:r>
            <a:endParaRPr lang="es-EC" dirty="0">
              <a:latin typeface="Baskerville Old Face" panose="02020602080505020303" pitchFamily="18" charset="0"/>
            </a:endParaRPr>
          </a:p>
        </p:txBody>
      </p:sp>
      <p:pic>
        <p:nvPicPr>
          <p:cNvPr id="4098" name="Picture 2" descr="Evangelii gaudium">
            <a:extLst>
              <a:ext uri="{FF2B5EF4-FFF2-40B4-BE49-F238E27FC236}">
                <a16:creationId xmlns:a16="http://schemas.microsoft.com/office/drawing/2014/main" id="{1472AC52-7804-3F4F-AB23-C5E36FE474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68" t="23348" r="3550" b="30413"/>
          <a:stretch/>
        </p:blipFill>
        <p:spPr bwMode="auto">
          <a:xfrm>
            <a:off x="33391" y="1778914"/>
            <a:ext cx="1226967" cy="999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2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5" name="CuadroTexto 4">
            <a:extLst>
              <a:ext uri="{FF2B5EF4-FFF2-40B4-BE49-F238E27FC236}">
                <a16:creationId xmlns:a16="http://schemas.microsoft.com/office/drawing/2014/main" id="{40780B22-6304-E1B6-9FD7-A500E3F994E7}"/>
              </a:ext>
            </a:extLst>
          </p:cNvPr>
          <p:cNvSpPr txBox="1"/>
          <p:nvPr/>
        </p:nvSpPr>
        <p:spPr>
          <a:xfrm>
            <a:off x="3263049" y="137060"/>
            <a:ext cx="4732186" cy="369332"/>
          </a:xfrm>
          <a:prstGeom prst="rect">
            <a:avLst/>
          </a:prstGeom>
          <a:noFill/>
        </p:spPr>
        <p:txBody>
          <a:bodyPr wrap="square">
            <a:spAutoFit/>
          </a:bodyPr>
          <a:lstStyle/>
          <a:p>
            <a:r>
              <a:rPr lang="es-EC" sz="1800" dirty="0">
                <a:latin typeface="Baguet Script" panose="00000500000000000000" pitchFamily="2" charset="0"/>
              </a:rPr>
              <a:t>Todos somos discípulos misioneros</a:t>
            </a:r>
          </a:p>
        </p:txBody>
      </p:sp>
      <p:pic>
        <p:nvPicPr>
          <p:cNvPr id="5122" name="Picture 2" descr="Todos discípulos, todos misioneros">
            <a:extLst>
              <a:ext uri="{FF2B5EF4-FFF2-40B4-BE49-F238E27FC236}">
                <a16:creationId xmlns:a16="http://schemas.microsoft.com/office/drawing/2014/main" id="{AC504F89-5258-421B-6094-E511302E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265" y="1314530"/>
            <a:ext cx="2700433" cy="1652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B2F2C231-533B-BC2F-F7FE-4E1D857DCE90}"/>
              </a:ext>
            </a:extLst>
          </p:cNvPr>
          <p:cNvSpPr txBox="1"/>
          <p:nvPr/>
        </p:nvSpPr>
        <p:spPr>
          <a:xfrm>
            <a:off x="1668613" y="567708"/>
            <a:ext cx="7268479" cy="523220"/>
          </a:xfrm>
          <a:prstGeom prst="rect">
            <a:avLst/>
          </a:prstGeom>
          <a:noFill/>
        </p:spPr>
        <p:txBody>
          <a:bodyPr wrap="square">
            <a:spAutoFit/>
          </a:bodyPr>
          <a:lstStyle/>
          <a:p>
            <a:pPr algn="just"/>
            <a:r>
              <a:rPr lang="es-MX" dirty="0">
                <a:latin typeface="Baskerville Old Face" panose="02020602080505020303" pitchFamily="18" charset="0"/>
              </a:rPr>
              <a:t>Todos los bautizados, desde el primero hasta el último, actúa la fuerza santificadora del Espíritu que impulsa a evangelizar.</a:t>
            </a:r>
            <a:endParaRPr lang="es-EC" dirty="0">
              <a:latin typeface="Baskerville Old Face" panose="02020602080505020303" pitchFamily="18" charset="0"/>
            </a:endParaRPr>
          </a:p>
        </p:txBody>
      </p:sp>
      <p:sp>
        <p:nvSpPr>
          <p:cNvPr id="13" name="CuadroTexto 12">
            <a:extLst>
              <a:ext uri="{FF2B5EF4-FFF2-40B4-BE49-F238E27FC236}">
                <a16:creationId xmlns:a16="http://schemas.microsoft.com/office/drawing/2014/main" id="{371AD82D-8B5D-C740-0830-3E339DA4E939}"/>
              </a:ext>
            </a:extLst>
          </p:cNvPr>
          <p:cNvSpPr txBox="1"/>
          <p:nvPr/>
        </p:nvSpPr>
        <p:spPr>
          <a:xfrm>
            <a:off x="1568496" y="1232922"/>
            <a:ext cx="2372769" cy="2031325"/>
          </a:xfrm>
          <a:prstGeom prst="rect">
            <a:avLst/>
          </a:prstGeom>
          <a:noFill/>
        </p:spPr>
        <p:txBody>
          <a:bodyPr wrap="square">
            <a:spAutoFit/>
          </a:bodyPr>
          <a:lstStyle/>
          <a:p>
            <a:pPr algn="just"/>
            <a:r>
              <a:rPr lang="es-MX" dirty="0">
                <a:latin typeface="Baskerville Old Face" panose="02020602080505020303" pitchFamily="18" charset="0"/>
              </a:rPr>
              <a:t>El Pueblo de Dios es santo por esta unción que lo hace infalible «in credendo». Esto significa que cuando cree no se equivoca, aunque no encuentre palabras para explicar su fe. El Espíritu lo guía en la verdad y lo conduce a la salvación</a:t>
            </a:r>
            <a:endParaRPr lang="es-EC" dirty="0">
              <a:latin typeface="Baskerville Old Face" panose="02020602080505020303" pitchFamily="18" charset="0"/>
            </a:endParaRPr>
          </a:p>
        </p:txBody>
      </p:sp>
      <p:sp>
        <p:nvSpPr>
          <p:cNvPr id="17" name="CuadroTexto 16">
            <a:extLst>
              <a:ext uri="{FF2B5EF4-FFF2-40B4-BE49-F238E27FC236}">
                <a16:creationId xmlns:a16="http://schemas.microsoft.com/office/drawing/2014/main" id="{1A54F697-8E0D-F729-8F23-38794217ACA7}"/>
              </a:ext>
            </a:extLst>
          </p:cNvPr>
          <p:cNvSpPr txBox="1"/>
          <p:nvPr/>
        </p:nvSpPr>
        <p:spPr>
          <a:xfrm>
            <a:off x="6641698" y="1232921"/>
            <a:ext cx="2372768" cy="1815882"/>
          </a:xfrm>
          <a:prstGeom prst="rect">
            <a:avLst/>
          </a:prstGeom>
          <a:noFill/>
        </p:spPr>
        <p:txBody>
          <a:bodyPr wrap="square">
            <a:spAutoFit/>
          </a:bodyPr>
          <a:lstStyle/>
          <a:p>
            <a:pPr algn="just"/>
            <a:r>
              <a:rPr lang="es-MX" dirty="0">
                <a:latin typeface="Baskerville Old Face" panose="02020602080505020303" pitchFamily="18" charset="0"/>
              </a:rPr>
              <a:t>Todo cristiano es misionero en la medida en que se ha encontrado con el amor de Dios en Cristo Jesús; ya no decimos que somos «discípulos» y «misioneros», sino que somos siempre «discípulos misioneros». </a:t>
            </a:r>
            <a:endParaRPr lang="es-EC" dirty="0">
              <a:latin typeface="Baskerville Old Face" panose="02020602080505020303" pitchFamily="18" charset="0"/>
            </a:endParaRPr>
          </a:p>
        </p:txBody>
      </p:sp>
      <p:sp>
        <p:nvSpPr>
          <p:cNvPr id="21" name="CuadroTexto 20">
            <a:extLst>
              <a:ext uri="{FF2B5EF4-FFF2-40B4-BE49-F238E27FC236}">
                <a16:creationId xmlns:a16="http://schemas.microsoft.com/office/drawing/2014/main" id="{AC16A1ED-27AB-1D91-85EC-F27FE6CF90B8}"/>
              </a:ext>
            </a:extLst>
          </p:cNvPr>
          <p:cNvSpPr txBox="1"/>
          <p:nvPr/>
        </p:nvSpPr>
        <p:spPr>
          <a:xfrm>
            <a:off x="1870823" y="3459159"/>
            <a:ext cx="6994825" cy="1384995"/>
          </a:xfrm>
          <a:prstGeom prst="rect">
            <a:avLst/>
          </a:prstGeom>
          <a:noFill/>
        </p:spPr>
        <p:txBody>
          <a:bodyPr wrap="square">
            <a:spAutoFit/>
          </a:bodyPr>
          <a:lstStyle/>
          <a:p>
            <a:pPr algn="just"/>
            <a:r>
              <a:rPr lang="es-MX" dirty="0">
                <a:latin typeface="Baskerville Old Face" panose="02020602080505020303" pitchFamily="18" charset="0"/>
              </a:rPr>
              <a:t>Si no nos convencemos, miremos a los primeros discípulos, quienes inmediatamente después de conocer la mirada de Jesús, salían a proclamarlo gozosos: «¡Hemos encontrado al Mesías!» (</a:t>
            </a:r>
            <a:r>
              <a:rPr lang="es-MX" dirty="0" err="1">
                <a:latin typeface="Baskerville Old Face" panose="02020602080505020303" pitchFamily="18" charset="0"/>
              </a:rPr>
              <a:t>Jn</a:t>
            </a:r>
            <a:r>
              <a:rPr lang="es-MX" dirty="0">
                <a:latin typeface="Baskerville Old Face" panose="02020602080505020303" pitchFamily="18" charset="0"/>
              </a:rPr>
              <a:t> 1,41). La samaritana, apenas salió de su diálogo con Jesús, se convirtió en misionera, y muchos samaritanos creyeron en Jesús «por la palabra de la mujer» (</a:t>
            </a:r>
            <a:r>
              <a:rPr lang="es-MX" dirty="0" err="1">
                <a:latin typeface="Baskerville Old Face" panose="02020602080505020303" pitchFamily="18" charset="0"/>
              </a:rPr>
              <a:t>Jn</a:t>
            </a:r>
            <a:r>
              <a:rPr lang="es-MX" dirty="0">
                <a:latin typeface="Baskerville Old Face" panose="02020602080505020303" pitchFamily="18" charset="0"/>
              </a:rPr>
              <a:t> 4,39). También san Pablo, a partir de su encuentro con Jesucristo, «enseguida se puso a predicar que Jesús era el Hijo de Dios» (</a:t>
            </a:r>
            <a:r>
              <a:rPr lang="es-MX" dirty="0" err="1">
                <a:latin typeface="Baskerville Old Face" panose="02020602080505020303" pitchFamily="18" charset="0"/>
              </a:rPr>
              <a:t>Hch</a:t>
            </a:r>
            <a:r>
              <a:rPr lang="es-MX" dirty="0">
                <a:latin typeface="Baskerville Old Face" panose="02020602080505020303" pitchFamily="18" charset="0"/>
              </a:rPr>
              <a:t> 9,20). ¿A qué esperamos nosotros?</a:t>
            </a:r>
            <a:endParaRPr lang="es-EC" dirty="0">
              <a:latin typeface="Baskerville Old Face" panose="02020602080505020303" pitchFamily="18" charset="0"/>
            </a:endParaRPr>
          </a:p>
        </p:txBody>
      </p:sp>
    </p:spTree>
    <p:extLst>
      <p:ext uri="{BB962C8B-B14F-4D97-AF65-F5344CB8AC3E}">
        <p14:creationId xmlns:p14="http://schemas.microsoft.com/office/powerpoint/2010/main" val="335069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5" name="CuadroTexto 4">
            <a:extLst>
              <a:ext uri="{FF2B5EF4-FFF2-40B4-BE49-F238E27FC236}">
                <a16:creationId xmlns:a16="http://schemas.microsoft.com/office/drawing/2014/main" id="{75C9D9F8-91B8-D71A-52F4-8724DB4CFCF8}"/>
              </a:ext>
            </a:extLst>
          </p:cNvPr>
          <p:cNvSpPr txBox="1"/>
          <p:nvPr/>
        </p:nvSpPr>
        <p:spPr>
          <a:xfrm>
            <a:off x="2895954" y="144895"/>
            <a:ext cx="4732186" cy="369332"/>
          </a:xfrm>
          <a:prstGeom prst="rect">
            <a:avLst/>
          </a:prstGeom>
          <a:noFill/>
        </p:spPr>
        <p:txBody>
          <a:bodyPr wrap="square">
            <a:spAutoFit/>
          </a:bodyPr>
          <a:lstStyle/>
          <a:p>
            <a:r>
              <a:rPr lang="es-MX" sz="1800" dirty="0">
                <a:latin typeface="Baguet Script" panose="00000500000000000000" pitchFamily="2" charset="0"/>
              </a:rPr>
              <a:t>La fuerza evangelizadora de la piedad popular</a:t>
            </a:r>
            <a:endParaRPr lang="es-EC" sz="1800" dirty="0">
              <a:latin typeface="Baguet Script" panose="00000500000000000000" pitchFamily="2" charset="0"/>
            </a:endParaRPr>
          </a:p>
        </p:txBody>
      </p:sp>
      <p:sp>
        <p:nvSpPr>
          <p:cNvPr id="7" name="CuadroTexto 6">
            <a:extLst>
              <a:ext uri="{FF2B5EF4-FFF2-40B4-BE49-F238E27FC236}">
                <a16:creationId xmlns:a16="http://schemas.microsoft.com/office/drawing/2014/main" id="{E37E1295-B08D-6080-0C93-4953FBEEB677}"/>
              </a:ext>
            </a:extLst>
          </p:cNvPr>
          <p:cNvSpPr txBox="1"/>
          <p:nvPr/>
        </p:nvSpPr>
        <p:spPr>
          <a:xfrm>
            <a:off x="1872183" y="578112"/>
            <a:ext cx="7191723" cy="4140492"/>
          </a:xfrm>
          <a:prstGeom prst="rect">
            <a:avLst/>
          </a:prstGeom>
          <a:noFill/>
        </p:spPr>
        <p:txBody>
          <a:bodyPr wrap="square">
            <a:spAutoFit/>
          </a:bodyPr>
          <a:lstStyle/>
          <a:p>
            <a:pPr marR="67310" lvl="0" algn="just">
              <a:lnSpc>
                <a:spcPct val="135000"/>
              </a:lnSpc>
              <a:spcBef>
                <a:spcPts val="655"/>
              </a:spcBef>
              <a:spcAft>
                <a:spcPts val="0"/>
              </a:spcAft>
              <a:tabLst>
                <a:tab pos="415290" algn="l"/>
              </a:tabLst>
            </a:pPr>
            <a:r>
              <a:rPr lang="es-ES" sz="1400" spc="-5" dirty="0">
                <a:effectLst/>
                <a:latin typeface="Baskerville Old Face" panose="02020602080505020303" pitchFamily="18" charset="0"/>
                <a:ea typeface="Arial" panose="020B0604020202020204" pitchFamily="34" charset="0"/>
              </a:rPr>
              <a:t>Del</a:t>
            </a:r>
            <a:r>
              <a:rPr lang="es-ES" sz="1400" spc="-2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mismo</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modo,</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podemos</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pensar</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que</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los</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distintos</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pueblos</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en</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los</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que</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ha</a:t>
            </a:r>
            <a:r>
              <a:rPr lang="es-ES" sz="1400" spc="-2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sido</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inculturado</a:t>
            </a:r>
            <a:r>
              <a:rPr lang="es-ES" sz="1400" spc="-2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el Evangelio son sujetos colectivos activos, agentes de la evangelización. Esto es así porque cada pueblo es el creador de su cultura y el protagonista de su historia. La cultura es algo dinámico, que un pueblo recrea permanentemente, y cada generación le transmite a la siguiente un sistema de actitudes ante las distintas situaciones existenciales, que ésta debe reformular frente a sus propios desafíos. El ser humano «es al mismo tiempo hijo y padre de la cultura a la que pertenece»</a:t>
            </a:r>
            <a:r>
              <a:rPr lang="es-ES" sz="1400" spc="-5" dirty="0">
                <a:solidFill>
                  <a:srgbClr val="663300"/>
                </a:solidFill>
                <a:effectLst/>
                <a:latin typeface="Baskerville Old Face" panose="02020602080505020303" pitchFamily="18" charset="0"/>
                <a:ea typeface="Arial" panose="020B0604020202020204" pitchFamily="34" charset="0"/>
                <a:hlinkClick r:id="rId3"/>
              </a:rPr>
              <a:t>[97]</a:t>
            </a:r>
            <a:r>
              <a:rPr lang="es-ES" sz="1400" spc="-5" dirty="0">
                <a:effectLst/>
                <a:latin typeface="Baskerville Old Face" panose="02020602080505020303" pitchFamily="18" charset="0"/>
                <a:ea typeface="Arial" panose="020B0604020202020204" pitchFamily="34" charset="0"/>
              </a:rPr>
              <a:t>. Cuando en un pueblo se ha inculturado el Evangelio, en su proceso de transmisión cultural también transmite la fe de maneras siempre nuevas; de aquí la importancia de la evangelización entendida como inculturación. Cada porción del Pueblo de Dios, al traducir en</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su</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vida</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el</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don</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de</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Dios</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según</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su</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genio</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propio,</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da</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testimonio</a:t>
            </a:r>
            <a:r>
              <a:rPr lang="es-ES" sz="1400" spc="-1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de</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la</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fe</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recibida</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y</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la</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enriquece</a:t>
            </a:r>
            <a:r>
              <a:rPr lang="es-ES" sz="1400" spc="-15"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con nuevas expresiones que son elocuentes. Puede decirse que «el pueblo se evangeliza continuamente a sí mismo»</a:t>
            </a:r>
            <a:r>
              <a:rPr lang="es-ES" sz="1400" spc="-5" dirty="0">
                <a:solidFill>
                  <a:srgbClr val="663300"/>
                </a:solidFill>
                <a:effectLst/>
                <a:latin typeface="Baskerville Old Face" panose="02020602080505020303" pitchFamily="18" charset="0"/>
                <a:ea typeface="Arial" panose="020B0604020202020204" pitchFamily="34" charset="0"/>
                <a:hlinkClick r:id="rId4"/>
              </a:rPr>
              <a:t>[98]</a:t>
            </a:r>
            <a:r>
              <a:rPr lang="es-ES" sz="1400" spc="-5" dirty="0">
                <a:effectLst/>
                <a:latin typeface="Baskerville Old Face" panose="02020602080505020303" pitchFamily="18" charset="0"/>
                <a:ea typeface="Arial" panose="020B0604020202020204" pitchFamily="34" charset="0"/>
              </a:rPr>
              <a:t>. Aquí toma importancia la piedad popular, verdadera expresión de la acción misionera espontánea del Pueblo de Dios. Se trata de una realidad en permanente desarrollo, donde el Espíritu Santo es el agente</a:t>
            </a:r>
            <a:r>
              <a:rPr lang="es-ES" sz="1400" spc="-70" dirty="0">
                <a:effectLst/>
                <a:latin typeface="Baskerville Old Face" panose="02020602080505020303" pitchFamily="18" charset="0"/>
                <a:ea typeface="Arial" panose="020B0604020202020204" pitchFamily="34" charset="0"/>
              </a:rPr>
              <a:t> </a:t>
            </a:r>
            <a:r>
              <a:rPr lang="es-ES" sz="1400" spc="-5" dirty="0">
                <a:effectLst/>
                <a:latin typeface="Baskerville Old Face" panose="02020602080505020303" pitchFamily="18" charset="0"/>
                <a:ea typeface="Arial" panose="020B0604020202020204" pitchFamily="34" charset="0"/>
              </a:rPr>
              <a:t>principal.</a:t>
            </a:r>
            <a:endParaRPr lang="es-EC" sz="1200" spc="-5" dirty="0">
              <a:effectLst/>
              <a:latin typeface="Baskerville Old Face" panose="02020602080505020303" pitchFamily="18" charset="0"/>
              <a:ea typeface="Arial" panose="020B0604020202020204" pitchFamily="34" charset="0"/>
            </a:endParaRPr>
          </a:p>
        </p:txBody>
      </p:sp>
    </p:spTree>
    <p:extLst>
      <p:ext uri="{BB962C8B-B14F-4D97-AF65-F5344CB8AC3E}">
        <p14:creationId xmlns:p14="http://schemas.microsoft.com/office/powerpoint/2010/main" val="397564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5" name="CuadroTexto 4">
            <a:extLst>
              <a:ext uri="{FF2B5EF4-FFF2-40B4-BE49-F238E27FC236}">
                <a16:creationId xmlns:a16="http://schemas.microsoft.com/office/drawing/2014/main" id="{85B0251D-BB57-4B39-E0D9-82D9BE5B73F8}"/>
              </a:ext>
            </a:extLst>
          </p:cNvPr>
          <p:cNvSpPr txBox="1"/>
          <p:nvPr/>
        </p:nvSpPr>
        <p:spPr>
          <a:xfrm>
            <a:off x="2506005" y="131035"/>
            <a:ext cx="4732186" cy="369332"/>
          </a:xfrm>
          <a:prstGeom prst="rect">
            <a:avLst/>
          </a:prstGeom>
          <a:noFill/>
        </p:spPr>
        <p:txBody>
          <a:bodyPr wrap="square">
            <a:spAutoFit/>
          </a:bodyPr>
          <a:lstStyle/>
          <a:p>
            <a:r>
              <a:rPr lang="es-EC" sz="1800" dirty="0">
                <a:latin typeface="Baguet Script" panose="00000500000000000000" pitchFamily="2" charset="0"/>
              </a:rPr>
              <a:t>Persona a persona</a:t>
            </a:r>
          </a:p>
        </p:txBody>
      </p:sp>
      <p:pic>
        <p:nvPicPr>
          <p:cNvPr id="6146" name="Picture 2" descr="Hablemos de Educación: &quot;Se necesita todo un pueblo para educar a un niño&quot;.  Proverbio africano">
            <a:extLst>
              <a:ext uri="{FF2B5EF4-FFF2-40B4-BE49-F238E27FC236}">
                <a16:creationId xmlns:a16="http://schemas.microsoft.com/office/drawing/2014/main" id="{C3282C41-FFA5-2D75-8DC2-41DBEAEF4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268" y="3549875"/>
            <a:ext cx="2389454" cy="159362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CF5C5A29-FAC6-BCC5-7D26-A46431C0C66A}"/>
              </a:ext>
            </a:extLst>
          </p:cNvPr>
          <p:cNvSpPr txBox="1"/>
          <p:nvPr/>
        </p:nvSpPr>
        <p:spPr>
          <a:xfrm>
            <a:off x="2401134" y="547635"/>
            <a:ext cx="6742865" cy="1600438"/>
          </a:xfrm>
          <a:prstGeom prst="rect">
            <a:avLst/>
          </a:prstGeom>
          <a:noFill/>
        </p:spPr>
        <p:txBody>
          <a:bodyPr wrap="square">
            <a:spAutoFit/>
          </a:bodyPr>
          <a:lstStyle/>
          <a:p>
            <a:pPr algn="just"/>
            <a:r>
              <a:rPr lang="es-MX" dirty="0">
                <a:latin typeface="Baskerville Old Face" panose="02020602080505020303" pitchFamily="18" charset="0"/>
              </a:rPr>
              <a:t>Hoy que la Iglesia quiere vivir una profunda renovación misionera, hay una forma de predicación que nos compete a todos como tarea cotidiana. Se trata de llevar el Evangelio a las personas que cada uno trata, tanto a los más cercanos como a los desconocidos. Es la predicación informal que se puede realizar en medio de una conversación y también es la que realiza un misionero cuando visita un hogar. Ser discípulo es tener la disposición permanente de llevar a otros el amor de Jesús y eso se produce espontáneamente en cualquier lugar: en la calle, en la plaza, en el trabajo, en un camin</a:t>
            </a:r>
            <a:r>
              <a:rPr lang="es-MX" dirty="0"/>
              <a:t>o.</a:t>
            </a:r>
            <a:endParaRPr lang="es-EC" dirty="0"/>
          </a:p>
        </p:txBody>
      </p:sp>
      <p:sp>
        <p:nvSpPr>
          <p:cNvPr id="13" name="CuadroTexto 12">
            <a:extLst>
              <a:ext uri="{FF2B5EF4-FFF2-40B4-BE49-F238E27FC236}">
                <a16:creationId xmlns:a16="http://schemas.microsoft.com/office/drawing/2014/main" id="{102D0146-5866-1950-25FA-D1139EFD0B12}"/>
              </a:ext>
            </a:extLst>
          </p:cNvPr>
          <p:cNvSpPr txBox="1"/>
          <p:nvPr/>
        </p:nvSpPr>
        <p:spPr>
          <a:xfrm>
            <a:off x="2457032" y="2254693"/>
            <a:ext cx="6631067" cy="1384995"/>
          </a:xfrm>
          <a:prstGeom prst="rect">
            <a:avLst/>
          </a:prstGeom>
          <a:noFill/>
        </p:spPr>
        <p:txBody>
          <a:bodyPr wrap="square">
            <a:spAutoFit/>
          </a:bodyPr>
          <a:lstStyle/>
          <a:p>
            <a:pPr algn="just"/>
            <a:r>
              <a:rPr lang="es-MX" dirty="0">
                <a:latin typeface="Baskerville Old Face" panose="02020602080505020303" pitchFamily="18" charset="0"/>
              </a:rPr>
              <a:t>No hay que pensar que el anuncio evangélico deba transmitirse siempre con determinadas fórmulas aprendidas, o con palabras precisas que expresen un contenido absolutamente invariable. Se transmite de formas tan diversas que sería imposible describirlas o catalogarlas, donde el Pueblo de Dios, con sus innumerables gestos y signos, es sujeto colectivo. Por consiguiente, si el Evangelio se ha encarnado en una cultura, ya no se comunica sólo a través del anuncio persona a persona. </a:t>
            </a:r>
            <a:endParaRPr lang="es-EC" dirty="0">
              <a:latin typeface="Baskerville Old Face" panose="02020602080505020303" pitchFamily="18" charset="0"/>
            </a:endParaRPr>
          </a:p>
        </p:txBody>
      </p:sp>
      <p:sp>
        <p:nvSpPr>
          <p:cNvPr id="15" name="CuadroTexto 14">
            <a:extLst>
              <a:ext uri="{FF2B5EF4-FFF2-40B4-BE49-F238E27FC236}">
                <a16:creationId xmlns:a16="http://schemas.microsoft.com/office/drawing/2014/main" id="{8209C8F3-8B2B-DCF1-DE65-3E9DEFCAAEE6}"/>
              </a:ext>
            </a:extLst>
          </p:cNvPr>
          <p:cNvSpPr txBox="1"/>
          <p:nvPr/>
        </p:nvSpPr>
        <p:spPr>
          <a:xfrm>
            <a:off x="2624729" y="3748511"/>
            <a:ext cx="4123143" cy="1169551"/>
          </a:xfrm>
          <a:prstGeom prst="rect">
            <a:avLst/>
          </a:prstGeom>
          <a:noFill/>
        </p:spPr>
        <p:txBody>
          <a:bodyPr wrap="square">
            <a:spAutoFit/>
          </a:bodyPr>
          <a:lstStyle/>
          <a:p>
            <a:pPr algn="just"/>
            <a:r>
              <a:rPr lang="es-MX" dirty="0">
                <a:latin typeface="Baskerville Old Face" panose="02020602080505020303" pitchFamily="18" charset="0"/>
              </a:rPr>
              <a:t>Esto debe hacernos pensar que, en aquellos países donde el cristianismo es minoría, además de alentar a cada bautizado a anunciar el Evangelio, las Iglesias particulares deben fomentar activamente formas, al menos incipientes, de inculturación</a:t>
            </a:r>
            <a:endParaRPr lang="es-EC" dirty="0"/>
          </a:p>
        </p:txBody>
      </p:sp>
    </p:spTree>
    <p:extLst>
      <p:ext uri="{BB962C8B-B14F-4D97-AF65-F5344CB8AC3E}">
        <p14:creationId xmlns:p14="http://schemas.microsoft.com/office/powerpoint/2010/main" val="196747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36" name="Google Shape;236;p18"/>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2" name="Google Shape;208;p16">
            <a:extLst>
              <a:ext uri="{FF2B5EF4-FFF2-40B4-BE49-F238E27FC236}">
                <a16:creationId xmlns:a16="http://schemas.microsoft.com/office/drawing/2014/main" id="{3C0CD25E-DF58-4311-866E-5DCE280853E4}"/>
              </a:ext>
            </a:extLst>
          </p:cNvPr>
          <p:cNvSpPr txBox="1">
            <a:spLocks/>
          </p:cNvSpPr>
          <p:nvPr/>
        </p:nvSpPr>
        <p:spPr>
          <a:xfrm>
            <a:off x="598500" y="2272047"/>
            <a:ext cx="3203100" cy="2379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1pPr>
            <a:lvl2pPr marL="914400" marR="0" lvl="1" indent="-381000" algn="l" rtl="0">
              <a:lnSpc>
                <a:spcPct val="100000"/>
              </a:lnSpc>
              <a:spcBef>
                <a:spcPts val="60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2pPr>
            <a:lvl3pPr marL="1371600" marR="0" lvl="2"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3pPr>
            <a:lvl4pPr marL="1828800" marR="0" lvl="3"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4pPr>
            <a:lvl5pPr marL="2286000" marR="0" lvl="4"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5pPr>
            <a:lvl6pPr marL="2743200" marR="0" lvl="5"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6pPr>
            <a:lvl7pPr marL="3200400" marR="0" lvl="6"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7pPr>
            <a:lvl8pPr marL="3657600" marR="0" lvl="7"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8pPr>
            <a:lvl9pPr marL="4114800" marR="0" lvl="8" indent="-381000" algn="l" rtl="0">
              <a:lnSpc>
                <a:spcPct val="100000"/>
              </a:lnSpc>
              <a:spcBef>
                <a:spcPts val="600"/>
              </a:spcBef>
              <a:spcAft>
                <a:spcPts val="60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9pPr>
          </a:lstStyle>
          <a:p>
            <a:pPr marL="0" indent="0">
              <a:buFont typeface="IBM Plex Sans"/>
              <a:buNone/>
            </a:pPr>
            <a:r>
              <a:rPr lang="en-US" b="1" dirty="0">
                <a:solidFill>
                  <a:srgbClr val="C00000"/>
                </a:solidFill>
                <a:latin typeface="+mn-lt"/>
              </a:rPr>
              <a:t>II.	La Homilía</a:t>
            </a:r>
          </a:p>
        </p:txBody>
      </p:sp>
      <p:pic>
        <p:nvPicPr>
          <p:cNvPr id="5122" name="Picture 2" descr="Homilía · Colaboración · Diócesis de Málaga : Portal de la Iglesia Católica  de Málaga">
            <a:extLst>
              <a:ext uri="{FF2B5EF4-FFF2-40B4-BE49-F238E27FC236}">
                <a16:creationId xmlns:a16="http://schemas.microsoft.com/office/drawing/2014/main" id="{BF177A59-EF40-AEF1-F334-FC1CA0A5D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532" y="161414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xeter template">
  <a:themeElements>
    <a:clrScheme name="Custom 347">
      <a:dk1>
        <a:srgbClr val="3E4655"/>
      </a:dk1>
      <a:lt1>
        <a:srgbClr val="FFFFFF"/>
      </a:lt1>
      <a:dk2>
        <a:srgbClr val="746F7E"/>
      </a:dk2>
      <a:lt2>
        <a:srgbClr val="EAECF0"/>
      </a:lt2>
      <a:accent1>
        <a:srgbClr val="FFB900"/>
      </a:accent1>
      <a:accent2>
        <a:srgbClr val="F78300"/>
      </a:accent2>
      <a:accent3>
        <a:srgbClr val="D6516E"/>
      </a:accent3>
      <a:accent4>
        <a:srgbClr val="807DAF"/>
      </a:accent4>
      <a:accent5>
        <a:srgbClr val="93AECF"/>
      </a:accent5>
      <a:accent6>
        <a:srgbClr val="7E0808"/>
      </a:accent6>
      <a:hlink>
        <a:srgbClr val="3833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2149</Words>
  <Application>Microsoft Office PowerPoint</Application>
  <PresentationFormat>Presentación en pantalla (16:9)</PresentationFormat>
  <Paragraphs>96</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Baguet Script</vt:lpstr>
      <vt:lpstr>Baskerville Old Face</vt:lpstr>
      <vt:lpstr>IBM Plex Sans</vt:lpstr>
      <vt:lpstr>IBM Plex Serif</vt:lpstr>
      <vt:lpstr>Exeter template</vt:lpstr>
      <vt:lpstr>El Anuncio del Evangelio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Anuncio del Evangelio</dc:title>
  <cp:lastModifiedBy>Ana Maria</cp:lastModifiedBy>
  <cp:revision>3</cp:revision>
  <dcterms:modified xsi:type="dcterms:W3CDTF">2023-04-24T20:47:07Z</dcterms:modified>
</cp:coreProperties>
</file>