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5"/>
  </p:notesMasterIdLst>
  <p:sldIdLst>
    <p:sldId id="256" r:id="rId2"/>
    <p:sldId id="259" r:id="rId3"/>
    <p:sldId id="257" r:id="rId4"/>
    <p:sldId id="258" r:id="rId5"/>
    <p:sldId id="261" r:id="rId6"/>
    <p:sldId id="263" r:id="rId7"/>
    <p:sldId id="264" r:id="rId8"/>
    <p:sldId id="271" r:id="rId9"/>
    <p:sldId id="260" r:id="rId10"/>
    <p:sldId id="267" r:id="rId11"/>
    <p:sldId id="295" r:id="rId12"/>
    <p:sldId id="265" r:id="rId13"/>
    <p:sldId id="262"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Edwardian Script ITC" panose="030303020407070D0804" pitchFamily="66" charset="0"/>
      <p:regular r:id="rId20"/>
    </p:embeddedFont>
    <p:embeddedFont>
      <p:font typeface="Garamond" panose="02020404030301010803" pitchFamily="18" charset="0"/>
      <p:regular r:id="rId21"/>
      <p:bold r:id="rId22"/>
      <p:italic r:id="rId23"/>
    </p:embeddedFont>
    <p:embeddedFont>
      <p:font typeface="Goudy Old Style" panose="02020502050305020303" pitchFamily="18" charset="0"/>
      <p:regular r:id="rId24"/>
      <p:bold r:id="rId25"/>
      <p:italic r:id="rId26"/>
    </p:embeddedFont>
    <p:embeddedFont>
      <p:font typeface="Kulim Park"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2FE"/>
    <a:srgbClr val="F2B900"/>
    <a:srgbClr val="0B6AB1"/>
    <a:srgbClr val="A2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CC5E8C-8932-4C50-BC92-68B6CE62A92C}">
  <a:tblStyle styleId="{95CC5E8C-8932-4C50-BC92-68B6CE62A92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1B0A0-E66D-48AE-B0BC-7214E24B64F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633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4416450" y="701175"/>
            <a:ext cx="4099500" cy="2000100"/>
          </a:xfrm>
          <a:prstGeom prst="rect">
            <a:avLst/>
          </a:prstGeom>
        </p:spPr>
        <p:txBody>
          <a:bodyPr spcFirstLastPara="1" wrap="square" lIns="0" tIns="0" rIns="0" bIns="0" anchor="t" anchorCtr="0">
            <a:noAutofit/>
          </a:bodyPr>
          <a:lstStyle>
            <a:lvl1pPr lvl="0" rtl="0">
              <a:spcBef>
                <a:spcPts val="0"/>
              </a:spcBef>
              <a:spcAft>
                <a:spcPts val="0"/>
              </a:spcAft>
              <a:buSzPts val="5400"/>
              <a:buNone/>
              <a:defRPr sz="5400"/>
            </a:lvl1pPr>
            <a:lvl2pPr lvl="1" rtl="0">
              <a:spcBef>
                <a:spcPts val="0"/>
              </a:spcBef>
              <a:spcAft>
                <a:spcPts val="0"/>
              </a:spcAft>
              <a:buSzPts val="5400"/>
              <a:buNone/>
              <a:defRPr sz="5400"/>
            </a:lvl2pPr>
            <a:lvl3pPr lvl="2" rtl="0">
              <a:spcBef>
                <a:spcPts val="0"/>
              </a:spcBef>
              <a:spcAft>
                <a:spcPts val="0"/>
              </a:spcAft>
              <a:buSzPts val="5400"/>
              <a:buNone/>
              <a:defRPr sz="5400"/>
            </a:lvl3pPr>
            <a:lvl4pPr lvl="3" rtl="0">
              <a:spcBef>
                <a:spcPts val="0"/>
              </a:spcBef>
              <a:spcAft>
                <a:spcPts val="0"/>
              </a:spcAft>
              <a:buSzPts val="5400"/>
              <a:buNone/>
              <a:defRPr sz="5400"/>
            </a:lvl4pPr>
            <a:lvl5pPr lvl="4" rtl="0">
              <a:spcBef>
                <a:spcPts val="0"/>
              </a:spcBef>
              <a:spcAft>
                <a:spcPts val="0"/>
              </a:spcAft>
              <a:buSzPts val="5400"/>
              <a:buNone/>
              <a:defRPr sz="5400"/>
            </a:lvl5pPr>
            <a:lvl6pPr lvl="5" rtl="0">
              <a:spcBef>
                <a:spcPts val="0"/>
              </a:spcBef>
              <a:spcAft>
                <a:spcPts val="0"/>
              </a:spcAft>
              <a:buSzPts val="5400"/>
              <a:buNone/>
              <a:defRPr sz="5400"/>
            </a:lvl6pPr>
            <a:lvl7pPr lvl="6" rtl="0">
              <a:spcBef>
                <a:spcPts val="0"/>
              </a:spcBef>
              <a:spcAft>
                <a:spcPts val="0"/>
              </a:spcAft>
              <a:buSzPts val="5400"/>
              <a:buNone/>
              <a:defRPr sz="5400"/>
            </a:lvl7pPr>
            <a:lvl8pPr lvl="7" rtl="0">
              <a:spcBef>
                <a:spcPts val="0"/>
              </a:spcBef>
              <a:spcAft>
                <a:spcPts val="0"/>
              </a:spcAft>
              <a:buSzPts val="5400"/>
              <a:buNone/>
              <a:defRPr sz="5400"/>
            </a:lvl8pPr>
            <a:lvl9pPr lvl="8" rtl="0">
              <a:spcBef>
                <a:spcPts val="0"/>
              </a:spcBef>
              <a:spcAft>
                <a:spcPts val="0"/>
              </a:spcAft>
              <a:buSzPts val="5400"/>
              <a:buNone/>
              <a:defRPr sz="5400"/>
            </a:lvl9pPr>
          </a:lstStyle>
          <a:p>
            <a:endParaRPr/>
          </a:p>
        </p:txBody>
      </p:sp>
      <p:sp>
        <p:nvSpPr>
          <p:cNvPr id="12" name="Google Shape;12;p2"/>
          <p:cNvSpPr/>
          <p:nvPr/>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 name="Google Shape;13;p2"/>
          <p:cNvSpPr/>
          <p:nvPr/>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Half">
  <p:cSld name="BLANK_1">
    <p:spTree>
      <p:nvGrpSpPr>
        <p:cNvPr id="1" name="Shape 94"/>
        <p:cNvGrpSpPr/>
        <p:nvPr/>
      </p:nvGrpSpPr>
      <p:grpSpPr>
        <a:xfrm>
          <a:off x="0" y="0"/>
          <a:ext cx="0" cy="0"/>
          <a:chOff x="0" y="0"/>
          <a:chExt cx="0" cy="0"/>
        </a:xfrm>
      </p:grpSpPr>
      <p:sp>
        <p:nvSpPr>
          <p:cNvPr id="95" name="Google Shape;95;p1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96" name="Google Shape;96;p13"/>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7" name="Google Shape;97;p13"/>
          <p:cNvSpPr/>
          <p:nvPr/>
        </p:nvSpPr>
        <p:spPr>
          <a:xfrm>
            <a:off x="2763221"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8" name="Google Shape;98;p13"/>
          <p:cNvSpPr/>
          <p:nvPr/>
        </p:nvSpPr>
        <p:spPr>
          <a:xfrm>
            <a:off x="3827634"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9" name="Google Shape;99;p13"/>
          <p:cNvSpPr/>
          <p:nvPr/>
        </p:nvSpPr>
        <p:spPr>
          <a:xfrm>
            <a:off x="2762745"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3"/>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800"/>
              </a:spcBef>
              <a:spcAft>
                <a:spcPts val="0"/>
              </a:spcAft>
              <a:buSzPts val="3000"/>
              <a:buNone/>
              <a:defRPr sz="3000">
                <a:solidFill>
                  <a:schemeClr val="accent1"/>
                </a:solidFill>
              </a:defRPr>
            </a:lvl2pPr>
            <a:lvl3pPr lvl="2" rtl="0">
              <a:spcBef>
                <a:spcPts val="800"/>
              </a:spcBef>
              <a:spcAft>
                <a:spcPts val="0"/>
              </a:spcAft>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endParaRPr/>
          </a:p>
        </p:txBody>
      </p:sp>
      <p:sp>
        <p:nvSpPr>
          <p:cNvPr id="18" name="Google Shape;18;p3"/>
          <p:cNvSpPr/>
          <p:nvPr/>
        </p:nvSpPr>
        <p:spPr>
          <a:xfrm>
            <a:off x="6997544" y="7"/>
            <a:ext cx="2146445" cy="5145755"/>
          </a:xfrm>
          <a:custGeom>
            <a:avLst/>
            <a:gdLst/>
            <a:ahLst/>
            <a:cxnLst/>
            <a:rect l="l" t="t" r="r" b="b"/>
            <a:pathLst>
              <a:path w="1052179" h="2522429" extrusionOk="0">
                <a:moveTo>
                  <a:pt x="290547" y="0"/>
                </a:moveTo>
                <a:lnTo>
                  <a:pt x="0" y="1647520"/>
                </a:lnTo>
                <a:lnTo>
                  <a:pt x="430681" y="1490802"/>
                </a:lnTo>
                <a:lnTo>
                  <a:pt x="650693" y="1689560"/>
                </a:lnTo>
                <a:lnTo>
                  <a:pt x="650693" y="1689560"/>
                </a:lnTo>
                <a:lnTo>
                  <a:pt x="503785" y="2522429"/>
                </a:lnTo>
                <a:lnTo>
                  <a:pt x="1052180" y="2522429"/>
                </a:lnTo>
                <a:lnTo>
                  <a:pt x="1052180" y="0"/>
                </a:lnTo>
                <a:close/>
              </a:path>
            </a:pathLst>
          </a:cu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19;p3"/>
          <p:cNvSpPr/>
          <p:nvPr/>
        </p:nvSpPr>
        <p:spPr>
          <a:xfrm>
            <a:off x="6427799" y="0"/>
            <a:ext cx="1172070" cy="3570426"/>
          </a:xfrm>
          <a:custGeom>
            <a:avLst/>
            <a:gdLst/>
            <a:ahLst/>
            <a:cxnLst/>
            <a:rect l="l" t="t" r="r" b="b"/>
            <a:pathLst>
              <a:path w="21600" h="21600" extrusionOk="0">
                <a:moveTo>
                  <a:pt x="11603" y="0"/>
                </a:moveTo>
                <a:lnTo>
                  <a:pt x="0" y="21600"/>
                </a:lnTo>
                <a:lnTo>
                  <a:pt x="10682"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 name="Google Shape;20;p3"/>
          <p:cNvSpPr/>
          <p:nvPr/>
        </p:nvSpPr>
        <p:spPr>
          <a:xfrm>
            <a:off x="7492217" y="3445179"/>
            <a:ext cx="841968" cy="1698300"/>
          </a:xfrm>
          <a:custGeom>
            <a:avLst/>
            <a:gdLst/>
            <a:ahLst/>
            <a:cxnLst/>
            <a:rect l="l" t="t" r="r" b="b"/>
            <a:pathLst>
              <a:path w="21600" h="21600" extrusionOk="0">
                <a:moveTo>
                  <a:pt x="13915" y="21600"/>
                </a:moveTo>
                <a:lnTo>
                  <a:pt x="21600" y="0"/>
                </a:lnTo>
                <a:lnTo>
                  <a:pt x="6719"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 name="Google Shape;21;p3"/>
          <p:cNvSpPr/>
          <p:nvPr/>
        </p:nvSpPr>
        <p:spPr>
          <a:xfrm>
            <a:off x="6426846" y="3039892"/>
            <a:ext cx="1907388" cy="936306"/>
          </a:xfrm>
          <a:custGeom>
            <a:avLst/>
            <a:gdLst/>
            <a:ahLst/>
            <a:cxnLst/>
            <a:rect l="l" t="t" r="r" b="b"/>
            <a:pathLst>
              <a:path w="21600" h="21600" extrusionOk="0">
                <a:moveTo>
                  <a:pt x="21600" y="9350"/>
                </a:moveTo>
                <a:lnTo>
                  <a:pt x="5080" y="21600"/>
                </a:lnTo>
                <a:lnTo>
                  <a:pt x="0" y="12250"/>
                </a:lnTo>
                <a:lnTo>
                  <a:pt x="1652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4515075" y="605875"/>
            <a:ext cx="3999000" cy="819900"/>
          </a:xfrm>
          <a:prstGeom prst="rect">
            <a:avLst/>
          </a:prstGeom>
        </p:spPr>
        <p:txBody>
          <a:bodyPr spcFirstLastPara="1" wrap="square" lIns="0" tIns="0" rIns="0" bIns="0" anchor="t" anchorCtr="0">
            <a:noAutofit/>
          </a:bodyPr>
          <a:lstStyle>
            <a:lvl1pPr marL="457200" lvl="0" indent="-381000" rtl="0">
              <a:spcBef>
                <a:spcPts val="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1pPr>
            <a:lvl2pPr marL="914400" lvl="1"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2pPr>
            <a:lvl3pPr marL="1371600" lvl="2"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3pPr>
            <a:lvl4pPr marL="1828800" lvl="3"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4pPr>
            <a:lvl5pPr marL="2286000" lvl="4"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5pPr>
            <a:lvl6pPr marL="2743200" lvl="5"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6pPr>
            <a:lvl7pPr marL="3200400" lvl="6"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7pPr>
            <a:lvl8pPr marL="3657600" lvl="7"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8pPr>
            <a:lvl9pPr marL="4114800" lvl="8" indent="-381000" rtl="0">
              <a:spcBef>
                <a:spcPts val="800"/>
              </a:spcBef>
              <a:spcAft>
                <a:spcPts val="800"/>
              </a:spcAft>
              <a:buClr>
                <a:schemeClr val="accent6"/>
              </a:buClr>
              <a:buSzPts val="2400"/>
              <a:buFont typeface="Kulim Park"/>
              <a:buChar char="■"/>
              <a:defRPr>
                <a:solidFill>
                  <a:schemeClr val="accent6"/>
                </a:solidFill>
                <a:latin typeface="Kulim Park"/>
                <a:ea typeface="Kulim Park"/>
                <a:cs typeface="Kulim Park"/>
                <a:sym typeface="Kulim Park"/>
              </a:defRPr>
            </a:lvl9pPr>
          </a:lstStyle>
          <a:p>
            <a:endParaRPr/>
          </a:p>
        </p:txBody>
      </p:sp>
      <p:sp>
        <p:nvSpPr>
          <p:cNvPr id="24" name="Google Shape;24;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‹Nº›</a:t>
            </a:fld>
            <a:endParaRPr/>
          </a:p>
        </p:txBody>
      </p:sp>
      <p:sp>
        <p:nvSpPr>
          <p:cNvPr id="25" name="Google Shape;25;p4"/>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 name="Google Shape;26;p4"/>
          <p:cNvSpPr/>
          <p:nvPr/>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 name="Google Shape;27;p4"/>
          <p:cNvSpPr/>
          <p:nvPr/>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 name="Google Shape;28;p4"/>
          <p:cNvSpPr/>
          <p:nvPr/>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sp>
        <p:nvSpPr>
          <p:cNvPr id="30" name="Google Shape;30;p5"/>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 name="Google Shape;31;p5"/>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 name="Google Shape;32;p5"/>
          <p:cNvSpPr txBox="1">
            <a:spLocks noGrp="1"/>
          </p:cNvSpPr>
          <p:nvPr>
            <p:ph type="body" idx="1"/>
          </p:nvPr>
        </p:nvSpPr>
        <p:spPr>
          <a:xfrm>
            <a:off x="626700" y="1430148"/>
            <a:ext cx="5276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3" name="Google Shape;33;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grpSp>
        <p:nvGrpSpPr>
          <p:cNvPr id="34" name="Google Shape;34;p5"/>
          <p:cNvGrpSpPr/>
          <p:nvPr/>
        </p:nvGrpSpPr>
        <p:grpSpPr>
          <a:xfrm>
            <a:off x="6327842" y="0"/>
            <a:ext cx="1202103" cy="5143503"/>
            <a:chOff x="3475252" y="0"/>
            <a:chExt cx="1202103" cy="5143503"/>
          </a:xfrm>
        </p:grpSpPr>
        <p:sp>
          <p:nvSpPr>
            <p:cNvPr id="35" name="Google Shape;35;p5"/>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 name="Google Shape;36;p5"/>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 name="Google Shape;37;p5"/>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325375" y="836000"/>
            <a:ext cx="4256100" cy="396300"/>
          </a:xfrm>
          <a:prstGeom prst="rect">
            <a:avLst/>
          </a:prstGeom>
        </p:spPr>
        <p:txBody>
          <a:bodyPr spcFirstLastPara="1" wrap="square" lIns="0" tIns="0" rIns="0" bIns="0" anchor="b" anchorCtr="0">
            <a:noAutofit/>
          </a:bodyPr>
          <a:lstStyle>
            <a:lvl1pPr lvl="0" rtl="0">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endParaRPr/>
          </a:p>
        </p:txBody>
      </p:sp>
      <p:sp>
        <p:nvSpPr>
          <p:cNvPr id="40" name="Google Shape;40;p6"/>
          <p:cNvSpPr txBox="1">
            <a:spLocks noGrp="1"/>
          </p:cNvSpPr>
          <p:nvPr>
            <p:ph type="body" idx="1"/>
          </p:nvPr>
        </p:nvSpPr>
        <p:spPr>
          <a:xfrm>
            <a:off x="4325375" y="1353949"/>
            <a:ext cx="4256100" cy="15696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41" name="Google Shape;41;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42" name="Google Shape;42;p6"/>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 name="Google Shape;43;p6"/>
          <p:cNvSpPr/>
          <p:nvPr/>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 name="Google Shape;44;p6"/>
          <p:cNvSpPr/>
          <p:nvPr/>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 name="Google Shape;45;p6"/>
          <p:cNvSpPr/>
          <p:nvPr/>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7"/>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8" name="Google Shape;48;p7"/>
          <p:cNvGrpSpPr/>
          <p:nvPr/>
        </p:nvGrpSpPr>
        <p:grpSpPr>
          <a:xfrm>
            <a:off x="6327842" y="0"/>
            <a:ext cx="1202103" cy="5143503"/>
            <a:chOff x="3475252" y="0"/>
            <a:chExt cx="1202103" cy="5143503"/>
          </a:xfrm>
        </p:grpSpPr>
        <p:sp>
          <p:nvSpPr>
            <p:cNvPr id="49" name="Google Shape;49;p7"/>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7"/>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7"/>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 name="Google Shape;53;p7"/>
          <p:cNvSpPr txBox="1">
            <a:spLocks noGrp="1"/>
          </p:cNvSpPr>
          <p:nvPr>
            <p:ph type="body" idx="1"/>
          </p:nvPr>
        </p:nvSpPr>
        <p:spPr>
          <a:xfrm>
            <a:off x="626700"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4" name="Google Shape;54;p7"/>
          <p:cNvSpPr txBox="1">
            <a:spLocks noGrp="1"/>
          </p:cNvSpPr>
          <p:nvPr>
            <p:ph type="body" idx="2"/>
          </p:nvPr>
        </p:nvSpPr>
        <p:spPr>
          <a:xfrm>
            <a:off x="3437676"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5" name="Google Shape;55;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6"/>
        <p:cNvGrpSpPr/>
        <p:nvPr/>
      </p:nvGrpSpPr>
      <p:grpSpPr>
        <a:xfrm>
          <a:off x="0" y="0"/>
          <a:ext cx="0" cy="0"/>
          <a:chOff x="0" y="0"/>
          <a:chExt cx="0" cy="0"/>
        </a:xfrm>
      </p:grpSpPr>
      <p:grpSp>
        <p:nvGrpSpPr>
          <p:cNvPr id="57" name="Google Shape;57;p8"/>
          <p:cNvGrpSpPr/>
          <p:nvPr/>
        </p:nvGrpSpPr>
        <p:grpSpPr>
          <a:xfrm>
            <a:off x="7637092" y="0"/>
            <a:ext cx="1202103" cy="5143503"/>
            <a:chOff x="3475252" y="0"/>
            <a:chExt cx="1202103" cy="5143503"/>
          </a:xfrm>
        </p:grpSpPr>
        <p:sp>
          <p:nvSpPr>
            <p:cNvPr id="58" name="Google Shape;58;p8"/>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 name="Google Shape;59;p8"/>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 name="Google Shape;60;p8"/>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61" name="Google Shape;61;p8"/>
          <p:cNvSpPr txBox="1">
            <a:spLocks noGrp="1"/>
          </p:cNvSpPr>
          <p:nvPr>
            <p:ph type="title"/>
          </p:nvPr>
        </p:nvSpPr>
        <p:spPr>
          <a:xfrm>
            <a:off x="626700" y="836000"/>
            <a:ext cx="65292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2" name="Google Shape;62;p8"/>
          <p:cNvSpPr txBox="1">
            <a:spLocks noGrp="1"/>
          </p:cNvSpPr>
          <p:nvPr>
            <p:ph type="body" idx="1"/>
          </p:nvPr>
        </p:nvSpPr>
        <p:spPr>
          <a:xfrm>
            <a:off x="626600"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3" name="Google Shape;63;p8"/>
          <p:cNvSpPr txBox="1">
            <a:spLocks noGrp="1"/>
          </p:cNvSpPr>
          <p:nvPr>
            <p:ph type="body" idx="2"/>
          </p:nvPr>
        </p:nvSpPr>
        <p:spPr>
          <a:xfrm>
            <a:off x="2874224"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4" name="Google Shape;64;p8"/>
          <p:cNvSpPr txBox="1">
            <a:spLocks noGrp="1"/>
          </p:cNvSpPr>
          <p:nvPr>
            <p:ph type="body" idx="3"/>
          </p:nvPr>
        </p:nvSpPr>
        <p:spPr>
          <a:xfrm>
            <a:off x="5121848"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5" name="Google Shape;65;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9"/>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68" name="Google Shape;68;p9"/>
          <p:cNvGrpSpPr/>
          <p:nvPr/>
        </p:nvGrpSpPr>
        <p:grpSpPr>
          <a:xfrm>
            <a:off x="6327842" y="0"/>
            <a:ext cx="1202103" cy="5143503"/>
            <a:chOff x="3475252" y="0"/>
            <a:chExt cx="1202103" cy="5143503"/>
          </a:xfrm>
        </p:grpSpPr>
        <p:sp>
          <p:nvSpPr>
            <p:cNvPr id="69" name="Google Shape;69;p9"/>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 name="Google Shape;70;p9"/>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9"/>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72" name="Google Shape;72;p9"/>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3" name="Google Shape;73;p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90" name="Google Shape;90;p12"/>
          <p:cNvSpPr/>
          <p:nvPr/>
        </p:nvSpPr>
        <p:spPr>
          <a:xfrm>
            <a:off x="699132" y="-1"/>
            <a:ext cx="1172563" cy="3572011"/>
          </a:xfrm>
          <a:custGeom>
            <a:avLst/>
            <a:gdLst/>
            <a:ahLst/>
            <a:cxnLst/>
            <a:rect l="l" t="t" r="r" b="b"/>
            <a:pathLst>
              <a:path w="574786" h="1750986" extrusionOk="0">
                <a:moveTo>
                  <a:pt x="308764" y="0"/>
                </a:moveTo>
                <a:lnTo>
                  <a:pt x="0" y="1750986"/>
                </a:lnTo>
                <a:lnTo>
                  <a:pt x="284240" y="1647520"/>
                </a:lnTo>
                <a:lnTo>
                  <a:pt x="57478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12"/>
          <p:cNvSpPr/>
          <p:nvPr/>
        </p:nvSpPr>
        <p:spPr>
          <a:xfrm>
            <a:off x="1763563" y="3445190"/>
            <a:ext cx="841902" cy="1699051"/>
          </a:xfrm>
          <a:custGeom>
            <a:avLst/>
            <a:gdLst/>
            <a:ahLst/>
            <a:cxnLst/>
            <a:rect l="l" t="t" r="r" b="b"/>
            <a:pathLst>
              <a:path w="412697" h="832868" extrusionOk="0">
                <a:moveTo>
                  <a:pt x="266023" y="832869"/>
                </a:moveTo>
                <a:lnTo>
                  <a:pt x="412697" y="0"/>
                </a:lnTo>
                <a:lnTo>
                  <a:pt x="128457" y="103466"/>
                </a:lnTo>
                <a:lnTo>
                  <a:pt x="0" y="83286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12"/>
          <p:cNvSpPr/>
          <p:nvPr/>
        </p:nvSpPr>
        <p:spPr>
          <a:xfrm>
            <a:off x="698180" y="3039902"/>
            <a:ext cx="1907741" cy="936717"/>
          </a:xfrm>
          <a:custGeom>
            <a:avLst/>
            <a:gdLst/>
            <a:ahLst/>
            <a:cxnLst/>
            <a:rect l="l" t="t" r="r" b="b"/>
            <a:pathLst>
              <a:path w="935167" h="459175" extrusionOk="0">
                <a:moveTo>
                  <a:pt x="935167" y="198758"/>
                </a:moveTo>
                <a:lnTo>
                  <a:pt x="220012" y="459176"/>
                </a:lnTo>
                <a:lnTo>
                  <a:pt x="0" y="260417"/>
                </a:lnTo>
                <a:lnTo>
                  <a:pt x="715389"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 name="Google Shape;93;p12"/>
          <p:cNvSpPr/>
          <p:nvPr/>
        </p:nvSpPr>
        <p:spPr>
          <a:xfrm>
            <a:off x="-9" y="-1"/>
            <a:ext cx="2026379" cy="5145755"/>
          </a:xfrm>
          <a:custGeom>
            <a:avLst/>
            <a:gdLst/>
            <a:ahLst/>
            <a:cxnLst/>
            <a:rect l="l" t="t" r="r" b="b"/>
            <a:pathLst>
              <a:path w="993323" h="2522429" extrusionOk="0">
                <a:moveTo>
                  <a:pt x="562408" y="1949978"/>
                </a:moveTo>
                <a:lnTo>
                  <a:pt x="342396" y="1751220"/>
                </a:lnTo>
                <a:lnTo>
                  <a:pt x="342864" y="1750986"/>
                </a:lnTo>
                <a:lnTo>
                  <a:pt x="651627" y="0"/>
                </a:lnTo>
                <a:lnTo>
                  <a:pt x="0" y="0"/>
                </a:lnTo>
                <a:lnTo>
                  <a:pt x="0" y="2522429"/>
                </a:lnTo>
                <a:lnTo>
                  <a:pt x="864866" y="2522429"/>
                </a:lnTo>
                <a:lnTo>
                  <a:pt x="993323"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6700" y="836000"/>
            <a:ext cx="5276100" cy="3963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1pPr>
            <a:lvl2pPr lvl="1"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2pPr>
            <a:lvl3pPr lvl="2"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3pPr>
            <a:lvl4pPr lvl="3"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4pPr>
            <a:lvl5pPr lvl="4"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5pPr>
            <a:lvl6pPr lvl="5"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6pPr>
            <a:lvl7pPr lvl="6"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7pPr>
            <a:lvl8pPr lvl="7"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8pPr>
            <a:lvl9pPr lvl="8"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626700" y="1430148"/>
            <a:ext cx="5276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1pPr>
            <a:lvl2pPr marL="914400" lvl="1"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2pPr>
            <a:lvl3pPr marL="1371600" lvl="2"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3pPr>
            <a:lvl4pPr marL="1828800" lvl="3"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4pPr>
            <a:lvl5pPr marL="2286000" lvl="4"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5pPr>
            <a:lvl6pPr marL="2743200" lvl="5"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6pPr>
            <a:lvl7pPr marL="3200400" lvl="6"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7pPr>
            <a:lvl8pPr marL="3657600" lvl="7"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8pPr>
            <a:lvl9pPr marL="4114800" lvl="8" indent="-381000" rtl="0">
              <a:lnSpc>
                <a:spcPct val="115000"/>
              </a:lnSpc>
              <a:spcBef>
                <a:spcPts val="800"/>
              </a:spcBef>
              <a:spcAft>
                <a:spcPts val="800"/>
              </a:spcAft>
              <a:buClr>
                <a:schemeClr val="dk1"/>
              </a:buClr>
              <a:buSzPts val="2400"/>
              <a:buFont typeface="Kulim Park"/>
              <a:buChar char="■"/>
              <a:defRPr sz="2400">
                <a:solidFill>
                  <a:schemeClr val="dk1"/>
                </a:solidFill>
                <a:latin typeface="Kulim Park"/>
                <a:ea typeface="Kulim Park"/>
                <a:cs typeface="Kulim Park"/>
                <a:sym typeface="Kulim Park"/>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accent3"/>
                </a:solidFill>
                <a:latin typeface="Kulim Park"/>
                <a:ea typeface="Kulim Park"/>
                <a:cs typeface="Kulim Park"/>
                <a:sym typeface="Kulim Park"/>
              </a:defRPr>
            </a:lvl1pPr>
            <a:lvl2pPr lvl="1" algn="r" rtl="0">
              <a:buNone/>
              <a:defRPr sz="1300" b="1">
                <a:solidFill>
                  <a:schemeClr val="accent3"/>
                </a:solidFill>
                <a:latin typeface="Kulim Park"/>
                <a:ea typeface="Kulim Park"/>
                <a:cs typeface="Kulim Park"/>
                <a:sym typeface="Kulim Park"/>
              </a:defRPr>
            </a:lvl2pPr>
            <a:lvl3pPr lvl="2" algn="r" rtl="0">
              <a:buNone/>
              <a:defRPr sz="1300" b="1">
                <a:solidFill>
                  <a:schemeClr val="accent3"/>
                </a:solidFill>
                <a:latin typeface="Kulim Park"/>
                <a:ea typeface="Kulim Park"/>
                <a:cs typeface="Kulim Park"/>
                <a:sym typeface="Kulim Park"/>
              </a:defRPr>
            </a:lvl3pPr>
            <a:lvl4pPr lvl="3" algn="r" rtl="0">
              <a:buNone/>
              <a:defRPr sz="1300" b="1">
                <a:solidFill>
                  <a:schemeClr val="accent3"/>
                </a:solidFill>
                <a:latin typeface="Kulim Park"/>
                <a:ea typeface="Kulim Park"/>
                <a:cs typeface="Kulim Park"/>
                <a:sym typeface="Kulim Park"/>
              </a:defRPr>
            </a:lvl4pPr>
            <a:lvl5pPr lvl="4" algn="r" rtl="0">
              <a:buNone/>
              <a:defRPr sz="1300" b="1">
                <a:solidFill>
                  <a:schemeClr val="accent3"/>
                </a:solidFill>
                <a:latin typeface="Kulim Park"/>
                <a:ea typeface="Kulim Park"/>
                <a:cs typeface="Kulim Park"/>
                <a:sym typeface="Kulim Park"/>
              </a:defRPr>
            </a:lvl5pPr>
            <a:lvl6pPr lvl="5" algn="r" rtl="0">
              <a:buNone/>
              <a:defRPr sz="1300" b="1">
                <a:solidFill>
                  <a:schemeClr val="accent3"/>
                </a:solidFill>
                <a:latin typeface="Kulim Park"/>
                <a:ea typeface="Kulim Park"/>
                <a:cs typeface="Kulim Park"/>
                <a:sym typeface="Kulim Park"/>
              </a:defRPr>
            </a:lvl6pPr>
            <a:lvl7pPr lvl="6" algn="r" rtl="0">
              <a:buNone/>
              <a:defRPr sz="1300" b="1">
                <a:solidFill>
                  <a:schemeClr val="accent3"/>
                </a:solidFill>
                <a:latin typeface="Kulim Park"/>
                <a:ea typeface="Kulim Park"/>
                <a:cs typeface="Kulim Park"/>
                <a:sym typeface="Kulim Park"/>
              </a:defRPr>
            </a:lvl7pPr>
            <a:lvl8pPr lvl="7" algn="r" rtl="0">
              <a:buNone/>
              <a:defRPr sz="1300" b="1">
                <a:solidFill>
                  <a:schemeClr val="accent3"/>
                </a:solidFill>
                <a:latin typeface="Kulim Park"/>
                <a:ea typeface="Kulim Park"/>
                <a:cs typeface="Kulim Park"/>
                <a:sym typeface="Kulim Park"/>
              </a:defRPr>
            </a:lvl8pPr>
            <a:lvl9pPr lvl="8" algn="r" rtl="0">
              <a:buNone/>
              <a:defRPr sz="1300" b="1">
                <a:solidFill>
                  <a:schemeClr val="accent3"/>
                </a:solidFill>
                <a:latin typeface="Kulim Park"/>
                <a:ea typeface="Kulim Park"/>
                <a:cs typeface="Kulim Park"/>
                <a:sym typeface="Kulim Park"/>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2.vatican.va/content/francesco/es/apost_exhortations/documents/papa-francesco_esortazione-ap_20131124_evangelii-gaudium.html#CAP%C3%8DTULO_SEGUND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ctrTitle"/>
          </p:nvPr>
        </p:nvSpPr>
        <p:spPr>
          <a:xfrm>
            <a:off x="4418489" y="1168386"/>
            <a:ext cx="5259468" cy="200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000" dirty="0">
                <a:latin typeface="Garamond" panose="02020404030301010803" pitchFamily="18" charset="0"/>
              </a:rPr>
              <a:t>CAPÍTULO DOS</a:t>
            </a:r>
          </a:p>
        </p:txBody>
      </p:sp>
      <p:sp>
        <p:nvSpPr>
          <p:cNvPr id="3" name="CuadroTexto 2">
            <a:extLst>
              <a:ext uri="{FF2B5EF4-FFF2-40B4-BE49-F238E27FC236}">
                <a16:creationId xmlns:a16="http://schemas.microsoft.com/office/drawing/2014/main" id="{5CF587E8-942B-1813-1CFF-2009F72803B0}"/>
              </a:ext>
            </a:extLst>
          </p:cNvPr>
          <p:cNvSpPr txBox="1"/>
          <p:nvPr/>
        </p:nvSpPr>
        <p:spPr>
          <a:xfrm>
            <a:off x="4001334" y="2474417"/>
            <a:ext cx="5142666" cy="1754326"/>
          </a:xfrm>
          <a:prstGeom prst="rect">
            <a:avLst/>
          </a:prstGeom>
          <a:noFill/>
        </p:spPr>
        <p:txBody>
          <a:bodyPr wrap="square">
            <a:spAutoFit/>
          </a:bodyPr>
          <a:lstStyle/>
          <a:p>
            <a:pPr marL="962660" marR="950595" algn="ctr">
              <a:spcBef>
                <a:spcPts val="495"/>
              </a:spcBef>
              <a:spcAft>
                <a:spcPts val="0"/>
              </a:spcAft>
            </a:pPr>
            <a:r>
              <a:rPr lang="es-ES" sz="3600" b="1" dirty="0">
                <a:solidFill>
                  <a:srgbClr val="663300"/>
                </a:solidFill>
                <a:effectLst/>
                <a:latin typeface="Garamond" panose="02020404030301010803" pitchFamily="18" charset="0"/>
                <a:ea typeface="Arial" panose="020B0604020202020204" pitchFamily="34" charset="0"/>
                <a:hlinkClick r:id="rId3"/>
              </a:rPr>
              <a:t>En la crisis del compromiso comunitario</a:t>
            </a:r>
            <a:endParaRPr lang="es-EC" sz="1600" b="1" dirty="0">
              <a:effectLst/>
              <a:latin typeface="Garamond" panose="02020404030301010803" pitchFamily="18" charset="0"/>
              <a:ea typeface="Arial" panose="020B0604020202020204" pitchFamily="34" charset="0"/>
            </a:endParaRPr>
          </a:p>
        </p:txBody>
      </p:sp>
      <p:pic>
        <p:nvPicPr>
          <p:cNvPr id="1026" name="Picture 2" descr="Capítulo II: En la Crisis del Compromiso Comunitario | Parroquia Nuestra  Señora de los Apóstoles">
            <a:extLst>
              <a:ext uri="{FF2B5EF4-FFF2-40B4-BE49-F238E27FC236}">
                <a16:creationId xmlns:a16="http://schemas.microsoft.com/office/drawing/2014/main" id="{066AD5AC-B46E-86D0-0D96-F692980E34A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72" b="99316" l="215" r="94850">
                        <a14:backgroundMark x1="51824" y1="74707" x2="51824" y2="74707"/>
                        <a14:backgroundMark x1="33584" y1="58984" x2="33584" y2="58984"/>
                        <a14:backgroundMark x1="51288" y1="68164" x2="51288" y2="68164"/>
                        <a14:backgroundMark x1="62339" y1="64453" x2="62339" y2="64453"/>
                      </a14:backgroundRemoval>
                    </a14:imgEffect>
                  </a14:imgLayer>
                </a14:imgProps>
              </a:ext>
              <a:ext uri="{28A0092B-C50C-407E-A947-70E740481C1C}">
                <a14:useLocalDpi xmlns:a14="http://schemas.microsoft.com/office/drawing/2010/main" val="0"/>
              </a:ext>
            </a:extLst>
          </a:blip>
          <a:srcRect/>
          <a:stretch>
            <a:fillRect/>
          </a:stretch>
        </p:blipFill>
        <p:spPr bwMode="auto">
          <a:xfrm>
            <a:off x="0" y="1252992"/>
            <a:ext cx="2984462" cy="327896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6A94F38D-1A54-0C85-E3E6-A3B248C09B32}"/>
              </a:ext>
            </a:extLst>
          </p:cNvPr>
          <p:cNvPicPr>
            <a:picLocks noChangeAspect="1"/>
          </p:cNvPicPr>
          <p:nvPr/>
        </p:nvPicPr>
        <p:blipFill>
          <a:blip r:embed="rId6"/>
          <a:stretch>
            <a:fillRect/>
          </a:stretch>
        </p:blipFill>
        <p:spPr>
          <a:xfrm>
            <a:off x="6998978" y="-88784"/>
            <a:ext cx="2236725" cy="8563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2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7" name="CuadroTexto 6">
            <a:extLst>
              <a:ext uri="{FF2B5EF4-FFF2-40B4-BE49-F238E27FC236}">
                <a16:creationId xmlns:a16="http://schemas.microsoft.com/office/drawing/2014/main" id="{ABFE15D5-0C07-3941-DCA4-0E9A9990A7A1}"/>
              </a:ext>
            </a:extLst>
          </p:cNvPr>
          <p:cNvSpPr txBox="1"/>
          <p:nvPr/>
        </p:nvSpPr>
        <p:spPr>
          <a:xfrm>
            <a:off x="1772066" y="156448"/>
            <a:ext cx="4572000" cy="523220"/>
          </a:xfrm>
          <a:prstGeom prst="rect">
            <a:avLst/>
          </a:prstGeom>
          <a:noFill/>
        </p:spPr>
        <p:txBody>
          <a:bodyPr wrap="square">
            <a:spAutoFit/>
          </a:bodyPr>
          <a:lstStyle/>
          <a:p>
            <a:r>
              <a:rPr lang="es-MX" dirty="0"/>
              <a:t>Sí al desafío de una espiritualidad misionera</a:t>
            </a:r>
          </a:p>
          <a:p>
            <a:endParaRPr lang="es-MX" dirty="0"/>
          </a:p>
        </p:txBody>
      </p:sp>
      <p:pic>
        <p:nvPicPr>
          <p:cNvPr id="6146" name="Picture 2" descr="Espiritualidad misionera - Panorama Católico">
            <a:extLst>
              <a:ext uri="{FF2B5EF4-FFF2-40B4-BE49-F238E27FC236}">
                <a16:creationId xmlns:a16="http://schemas.microsoft.com/office/drawing/2014/main" id="{6DC0712A-FCE0-DC03-BE02-9DFF369E9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755" y="722037"/>
            <a:ext cx="3204780" cy="160239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F63662F8-905F-71AE-9697-61C4B34687F1}"/>
              </a:ext>
            </a:extLst>
          </p:cNvPr>
          <p:cNvSpPr txBox="1"/>
          <p:nvPr/>
        </p:nvSpPr>
        <p:spPr>
          <a:xfrm>
            <a:off x="726122" y="2571750"/>
            <a:ext cx="2416661" cy="307777"/>
          </a:xfrm>
          <a:prstGeom prst="rect">
            <a:avLst/>
          </a:prstGeom>
          <a:noFill/>
        </p:spPr>
        <p:txBody>
          <a:bodyPr wrap="square">
            <a:spAutoFit/>
          </a:bodyPr>
          <a:lstStyle/>
          <a:p>
            <a:r>
              <a:rPr lang="es-MX" dirty="0"/>
              <a:t>No a la acedia egoísta</a:t>
            </a:r>
            <a:endParaRPr lang="es-EC" dirty="0"/>
          </a:p>
        </p:txBody>
      </p:sp>
      <p:pic>
        <p:nvPicPr>
          <p:cNvPr id="6148" name="Picture 4" descr="TEMATICA MOTIVACIONAL: - ppt descargar">
            <a:extLst>
              <a:ext uri="{FF2B5EF4-FFF2-40B4-BE49-F238E27FC236}">
                <a16:creationId xmlns:a16="http://schemas.microsoft.com/office/drawing/2014/main" id="{1B6F7382-A597-DC68-8FC2-83AD32EEB1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90" t="44769" r="26058" b="4234"/>
          <a:stretch/>
        </p:blipFill>
        <p:spPr bwMode="auto">
          <a:xfrm>
            <a:off x="726123" y="3235858"/>
            <a:ext cx="2416661" cy="1541799"/>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1A0CAF05-A31D-27E8-B942-3BAA2428CF7D}"/>
              </a:ext>
            </a:extLst>
          </p:cNvPr>
          <p:cNvSpPr txBox="1"/>
          <p:nvPr/>
        </p:nvSpPr>
        <p:spPr>
          <a:xfrm>
            <a:off x="4122616" y="2502592"/>
            <a:ext cx="2125814" cy="307777"/>
          </a:xfrm>
          <a:prstGeom prst="rect">
            <a:avLst/>
          </a:prstGeom>
          <a:noFill/>
        </p:spPr>
        <p:txBody>
          <a:bodyPr wrap="square">
            <a:spAutoFit/>
          </a:bodyPr>
          <a:lstStyle/>
          <a:p>
            <a:r>
              <a:rPr lang="es-EC" dirty="0"/>
              <a:t>No al pesimismo estéril</a:t>
            </a:r>
          </a:p>
        </p:txBody>
      </p:sp>
      <p:pic>
        <p:nvPicPr>
          <p:cNvPr id="6150" name="Picture 6" descr="No al pesimismo estéril">
            <a:extLst>
              <a:ext uri="{FF2B5EF4-FFF2-40B4-BE49-F238E27FC236}">
                <a16:creationId xmlns:a16="http://schemas.microsoft.com/office/drawing/2014/main" id="{ACDFFF62-0DB8-8D31-BE59-2C0FE5DFF8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906" y="3042366"/>
            <a:ext cx="1733235" cy="20248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3" name="Google Shape;203;p2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1" name="CuadroTexto 20">
            <a:extLst>
              <a:ext uri="{FF2B5EF4-FFF2-40B4-BE49-F238E27FC236}">
                <a16:creationId xmlns:a16="http://schemas.microsoft.com/office/drawing/2014/main" id="{6608C5DE-BC63-3C94-655E-FB30199710CF}"/>
              </a:ext>
            </a:extLst>
          </p:cNvPr>
          <p:cNvSpPr txBox="1"/>
          <p:nvPr/>
        </p:nvSpPr>
        <p:spPr>
          <a:xfrm>
            <a:off x="1646921" y="140694"/>
            <a:ext cx="4575336" cy="307777"/>
          </a:xfrm>
          <a:prstGeom prst="rect">
            <a:avLst/>
          </a:prstGeom>
          <a:noFill/>
        </p:spPr>
        <p:txBody>
          <a:bodyPr wrap="square">
            <a:spAutoFit/>
          </a:bodyPr>
          <a:lstStyle/>
          <a:p>
            <a:r>
              <a:rPr lang="es-MX" dirty="0"/>
              <a:t>Sí a las relaciones nuevas que genera Jesucristo</a:t>
            </a:r>
            <a:endParaRPr lang="es-EC" dirty="0"/>
          </a:p>
        </p:txBody>
      </p:sp>
      <p:pic>
        <p:nvPicPr>
          <p:cNvPr id="6152" name="Picture 8" descr="Decimos si a las relaciones nuevas que genera Jesucristo, a la fuerza de la  comunidad - Podcast">
            <a:extLst>
              <a:ext uri="{FF2B5EF4-FFF2-40B4-BE49-F238E27FC236}">
                <a16:creationId xmlns:a16="http://schemas.microsoft.com/office/drawing/2014/main" id="{CB596CF1-24D3-A742-7A37-BCD4D8347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628" y="507855"/>
            <a:ext cx="3105398" cy="206389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A52D7CC2-D2AB-62CB-1522-EB082235E588}"/>
              </a:ext>
            </a:extLst>
          </p:cNvPr>
          <p:cNvSpPr txBox="1"/>
          <p:nvPr/>
        </p:nvSpPr>
        <p:spPr>
          <a:xfrm>
            <a:off x="437177" y="2812906"/>
            <a:ext cx="2673118" cy="307777"/>
          </a:xfrm>
          <a:prstGeom prst="rect">
            <a:avLst/>
          </a:prstGeom>
          <a:noFill/>
        </p:spPr>
        <p:txBody>
          <a:bodyPr wrap="square">
            <a:spAutoFit/>
          </a:bodyPr>
          <a:lstStyle/>
          <a:p>
            <a:r>
              <a:rPr lang="es-MX" dirty="0"/>
              <a:t>No a la mundanidad espiritual</a:t>
            </a:r>
            <a:endParaRPr lang="es-EC" dirty="0"/>
          </a:p>
        </p:txBody>
      </p:sp>
      <p:pic>
        <p:nvPicPr>
          <p:cNvPr id="7170" name="Picture 2" descr="La mundanidad espiritual según Bergoglio">
            <a:extLst>
              <a:ext uri="{FF2B5EF4-FFF2-40B4-BE49-F238E27FC236}">
                <a16:creationId xmlns:a16="http://schemas.microsoft.com/office/drawing/2014/main" id="{C80816A0-032D-D4DE-2D65-45BE4975F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80" y="3149587"/>
            <a:ext cx="1745075" cy="1917664"/>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354A2138-F127-83AE-15E9-AE49CA4199FB}"/>
              </a:ext>
            </a:extLst>
          </p:cNvPr>
          <p:cNvSpPr txBox="1"/>
          <p:nvPr/>
        </p:nvSpPr>
        <p:spPr>
          <a:xfrm>
            <a:off x="3687636" y="2809192"/>
            <a:ext cx="2673118" cy="307777"/>
          </a:xfrm>
          <a:prstGeom prst="rect">
            <a:avLst/>
          </a:prstGeom>
          <a:noFill/>
        </p:spPr>
        <p:txBody>
          <a:bodyPr wrap="square">
            <a:spAutoFit/>
          </a:bodyPr>
          <a:lstStyle/>
          <a:p>
            <a:r>
              <a:rPr lang="es-MX" dirty="0"/>
              <a:t>No a la guerra entre nosotros</a:t>
            </a:r>
            <a:endParaRPr lang="es-EC" dirty="0"/>
          </a:p>
        </p:txBody>
      </p:sp>
      <p:pic>
        <p:nvPicPr>
          <p:cNvPr id="7172" name="Picture 4" descr="No a la guerra entre nosotros | El Observador de la Actualidad">
            <a:extLst>
              <a:ext uri="{FF2B5EF4-FFF2-40B4-BE49-F238E27FC236}">
                <a16:creationId xmlns:a16="http://schemas.microsoft.com/office/drawing/2014/main" id="{5BA5310B-ED75-1698-9E35-FC05F05B6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6327" y="3316405"/>
            <a:ext cx="2383889" cy="131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37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0" name="Google Shape;190;p2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1" name="CuadroTexto 10">
            <a:extLst>
              <a:ext uri="{FF2B5EF4-FFF2-40B4-BE49-F238E27FC236}">
                <a16:creationId xmlns:a16="http://schemas.microsoft.com/office/drawing/2014/main" id="{BDBD253D-A10F-0FDC-AB28-0547A5A04B1B}"/>
              </a:ext>
            </a:extLst>
          </p:cNvPr>
          <p:cNvSpPr txBox="1"/>
          <p:nvPr/>
        </p:nvSpPr>
        <p:spPr>
          <a:xfrm>
            <a:off x="4041381" y="76249"/>
            <a:ext cx="2319372" cy="307777"/>
          </a:xfrm>
          <a:prstGeom prst="rect">
            <a:avLst/>
          </a:prstGeom>
          <a:noFill/>
        </p:spPr>
        <p:txBody>
          <a:bodyPr wrap="square">
            <a:spAutoFit/>
          </a:bodyPr>
          <a:lstStyle/>
          <a:p>
            <a:r>
              <a:rPr lang="es-EC" dirty="0"/>
              <a:t>Otros desafíos eclesiales</a:t>
            </a:r>
          </a:p>
        </p:txBody>
      </p:sp>
      <p:sp>
        <p:nvSpPr>
          <p:cNvPr id="13" name="CuadroTexto 12">
            <a:extLst>
              <a:ext uri="{FF2B5EF4-FFF2-40B4-BE49-F238E27FC236}">
                <a16:creationId xmlns:a16="http://schemas.microsoft.com/office/drawing/2014/main" id="{D2672576-0E87-29D1-E74D-A95D1EF9DD48}"/>
              </a:ext>
            </a:extLst>
          </p:cNvPr>
          <p:cNvSpPr txBox="1"/>
          <p:nvPr/>
        </p:nvSpPr>
        <p:spPr>
          <a:xfrm>
            <a:off x="96779" y="477938"/>
            <a:ext cx="2860003" cy="2246769"/>
          </a:xfrm>
          <a:prstGeom prst="rect">
            <a:avLst/>
          </a:prstGeom>
          <a:noFill/>
        </p:spPr>
        <p:txBody>
          <a:bodyPr wrap="square">
            <a:spAutoFit/>
          </a:bodyPr>
          <a:lstStyle/>
          <a:p>
            <a:pPr algn="just"/>
            <a:r>
              <a:rPr lang="es-ES" sz="1400" dirty="0">
                <a:effectLst/>
                <a:latin typeface="Goudy Old Style" panose="02020502050305020303" pitchFamily="18" charset="0"/>
                <a:ea typeface="Arial" panose="020B0604020202020204" pitchFamily="34" charset="0"/>
              </a:rPr>
              <a:t>Se cuenta con un numeroso laicado, aunque no suficiente, con arraigado sentido de comunidad y una gran fidelidad en el compromiso de la caridad, la catequesis, la celebración de la fe. Pero la toma de conciencia de esta responsabilidad laical que nace del Bautismo y de la Confirmación no se manifiesta de la misma manera en todas partes</a:t>
            </a:r>
            <a:endParaRPr lang="es-EC" dirty="0">
              <a:latin typeface="Goudy Old Style" panose="02020502050305020303" pitchFamily="18" charset="0"/>
            </a:endParaRPr>
          </a:p>
        </p:txBody>
      </p:sp>
      <p:sp>
        <p:nvSpPr>
          <p:cNvPr id="15" name="CuadroTexto 14">
            <a:extLst>
              <a:ext uri="{FF2B5EF4-FFF2-40B4-BE49-F238E27FC236}">
                <a16:creationId xmlns:a16="http://schemas.microsoft.com/office/drawing/2014/main" id="{D5775DF1-7093-1085-DF0D-2FFAC79C0708}"/>
              </a:ext>
            </a:extLst>
          </p:cNvPr>
          <p:cNvSpPr txBox="1"/>
          <p:nvPr/>
        </p:nvSpPr>
        <p:spPr>
          <a:xfrm>
            <a:off x="0" y="3280567"/>
            <a:ext cx="2729851" cy="1384995"/>
          </a:xfrm>
          <a:prstGeom prst="rect">
            <a:avLst/>
          </a:prstGeom>
          <a:noFill/>
        </p:spPr>
        <p:txBody>
          <a:bodyPr wrap="square">
            <a:spAutoFit/>
          </a:bodyPr>
          <a:lstStyle/>
          <a:p>
            <a:pPr algn="just"/>
            <a:r>
              <a:rPr lang="es-ES" sz="1400" dirty="0">
                <a:effectLst/>
                <a:latin typeface="Goudy Old Style" panose="02020502050305020303" pitchFamily="18" charset="0"/>
                <a:ea typeface="Arial" panose="020B0604020202020204" pitchFamily="34" charset="0"/>
              </a:rPr>
              <a:t>La Iglesia reconoce el indispensable aporte de la mujer en la sociedad, con una</a:t>
            </a:r>
            <a:r>
              <a:rPr lang="es-ES" sz="1400" spc="-22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sensibilidad, una intuición y unas capacidades peculiares que suelen ser más propias de las mujeres que de los varones. </a:t>
            </a:r>
            <a:endParaRPr lang="es-EC" dirty="0">
              <a:latin typeface="Goudy Old Style" panose="02020502050305020303" pitchFamily="18" charset="0"/>
            </a:endParaRPr>
          </a:p>
        </p:txBody>
      </p:sp>
      <p:sp>
        <p:nvSpPr>
          <p:cNvPr id="17" name="CuadroTexto 16">
            <a:extLst>
              <a:ext uri="{FF2B5EF4-FFF2-40B4-BE49-F238E27FC236}">
                <a16:creationId xmlns:a16="http://schemas.microsoft.com/office/drawing/2014/main" id="{7E6C74AA-40F7-169B-B1A2-90F121FF3E4D}"/>
              </a:ext>
            </a:extLst>
          </p:cNvPr>
          <p:cNvSpPr txBox="1"/>
          <p:nvPr/>
        </p:nvSpPr>
        <p:spPr>
          <a:xfrm>
            <a:off x="3994660" y="465904"/>
            <a:ext cx="4582010" cy="1169551"/>
          </a:xfrm>
          <a:prstGeom prst="rect">
            <a:avLst/>
          </a:prstGeom>
          <a:noFill/>
        </p:spPr>
        <p:txBody>
          <a:bodyPr wrap="square">
            <a:spAutoFit/>
          </a:bodyPr>
          <a:lstStyle/>
          <a:p>
            <a:pPr algn="just"/>
            <a:r>
              <a:rPr lang="es-ES" sz="1400" dirty="0">
                <a:effectLst/>
                <a:latin typeface="Goudy Old Style" panose="02020502050305020303" pitchFamily="18" charset="0"/>
                <a:ea typeface="Arial" panose="020B0604020202020204" pitchFamily="34" charset="0"/>
              </a:rPr>
              <a:t>El sacerdocio reservado a los varones, como</a:t>
            </a:r>
            <a:r>
              <a:rPr lang="es-ES" sz="1400" spc="-2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signo</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de</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Cristo</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Esposo</a:t>
            </a:r>
            <a:r>
              <a:rPr lang="es-ES" sz="1400" spc="-2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que</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se</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entrega</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en</a:t>
            </a:r>
            <a:r>
              <a:rPr lang="es-ES" sz="1400" spc="-2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la</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Eucaristía,</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es</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una</a:t>
            </a:r>
            <a:r>
              <a:rPr lang="es-ES" sz="1400" spc="-2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cuestión</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que</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no</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se</a:t>
            </a:r>
            <a:r>
              <a:rPr lang="es-ES" sz="1400" spc="-2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pone</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en discusión, pero puede volverse particularmente conflictiva si se identifica demasiado la potestad sacramental con el poder. </a:t>
            </a:r>
            <a:endParaRPr lang="es-EC" dirty="0">
              <a:latin typeface="Goudy Old Style" panose="02020502050305020303" pitchFamily="18" charset="0"/>
            </a:endParaRPr>
          </a:p>
        </p:txBody>
      </p:sp>
      <p:sp>
        <p:nvSpPr>
          <p:cNvPr id="19" name="CuadroTexto 18">
            <a:extLst>
              <a:ext uri="{FF2B5EF4-FFF2-40B4-BE49-F238E27FC236}">
                <a16:creationId xmlns:a16="http://schemas.microsoft.com/office/drawing/2014/main" id="{F5611E2E-1AE2-44C5-C813-71E80015B94F}"/>
              </a:ext>
            </a:extLst>
          </p:cNvPr>
          <p:cNvSpPr txBox="1"/>
          <p:nvPr/>
        </p:nvSpPr>
        <p:spPr>
          <a:xfrm>
            <a:off x="3994660" y="1782839"/>
            <a:ext cx="4582010" cy="1169551"/>
          </a:xfrm>
          <a:prstGeom prst="rect">
            <a:avLst/>
          </a:prstGeom>
          <a:noFill/>
        </p:spPr>
        <p:txBody>
          <a:bodyPr wrap="square">
            <a:spAutoFit/>
          </a:bodyPr>
          <a:lstStyle/>
          <a:p>
            <a:pPr algn="just"/>
            <a:r>
              <a:rPr lang="es-ES" sz="1400" dirty="0">
                <a:effectLst/>
                <a:latin typeface="Goudy Old Style" panose="02020502050305020303" pitchFamily="18" charset="0"/>
                <a:ea typeface="Arial" panose="020B0604020202020204" pitchFamily="34" charset="0"/>
              </a:rPr>
              <a:t>Los jóvenes, en las estructuras habituales, no suelen encontrar respuestas a sus inquietudes, necesidades, problemáticas y heridas. A los adultos nos cuesta escucharlos con paciencia, comprender sus inquietudes o sus reclamos, y aprender a hablarles en el lenguaje que ellos comprenden. </a:t>
            </a:r>
            <a:endParaRPr lang="es-EC" dirty="0">
              <a:latin typeface="Goudy Old Style" panose="020205020503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9"/>
        <p:cNvGrpSpPr/>
        <p:nvPr/>
      </p:nvGrpSpPr>
      <p:grpSpPr>
        <a:xfrm>
          <a:off x="0" y="0"/>
          <a:ext cx="0" cy="0"/>
          <a:chOff x="0" y="0"/>
          <a:chExt cx="0" cy="0"/>
        </a:xfrm>
      </p:grpSpPr>
      <p:sp>
        <p:nvSpPr>
          <p:cNvPr id="165" name="Google Shape;165;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 name="CuadroTexto 2">
            <a:extLst>
              <a:ext uri="{FF2B5EF4-FFF2-40B4-BE49-F238E27FC236}">
                <a16:creationId xmlns:a16="http://schemas.microsoft.com/office/drawing/2014/main" id="{6A693F8C-E27A-851B-50F2-886174CCA9B3}"/>
              </a:ext>
            </a:extLst>
          </p:cNvPr>
          <p:cNvSpPr txBox="1"/>
          <p:nvPr/>
        </p:nvSpPr>
        <p:spPr>
          <a:xfrm>
            <a:off x="1768730" y="136611"/>
            <a:ext cx="7301851" cy="954107"/>
          </a:xfrm>
          <a:prstGeom prst="rect">
            <a:avLst/>
          </a:prstGeom>
          <a:noFill/>
        </p:spPr>
        <p:txBody>
          <a:bodyPr wrap="square">
            <a:spAutoFit/>
          </a:bodyPr>
          <a:lstStyle/>
          <a:p>
            <a:pPr algn="just"/>
            <a:r>
              <a:rPr lang="es-ES" sz="1400" dirty="0">
                <a:solidFill>
                  <a:schemeClr val="bg1">
                    <a:lumMod val="95000"/>
                  </a:schemeClr>
                </a:solidFill>
                <a:effectLst/>
                <a:latin typeface="Goudy Old Style" panose="02020502050305020303" pitchFamily="18" charset="0"/>
                <a:ea typeface="Arial" panose="020B0604020202020204" pitchFamily="34" charset="0"/>
              </a:rPr>
              <a:t>Los laicos son simplemente la inmensa mayoría del Pueblo de Dios. A su servicio está la minoría de los ministros ordenados. Ha crecido la conciencia de la identidad y la misión del laico en la Iglesia. Se cuenta con un numeroso laicado, aunque no suficiente, con arraigado sentido de comunidad y una gran fidelidad en el compromiso de la caridad, la catequesis, la celebración de la fe. </a:t>
            </a:r>
            <a:endParaRPr lang="es-EC" dirty="0">
              <a:solidFill>
                <a:schemeClr val="bg1">
                  <a:lumMod val="95000"/>
                </a:schemeClr>
              </a:solidFill>
              <a:latin typeface="Goudy Old Style" panose="02020502050305020303" pitchFamily="18" charset="0"/>
            </a:endParaRPr>
          </a:p>
        </p:txBody>
      </p:sp>
      <p:sp>
        <p:nvSpPr>
          <p:cNvPr id="5" name="CuadroTexto 4">
            <a:extLst>
              <a:ext uri="{FF2B5EF4-FFF2-40B4-BE49-F238E27FC236}">
                <a16:creationId xmlns:a16="http://schemas.microsoft.com/office/drawing/2014/main" id="{E3A3CCBB-244D-6A02-07C3-C04B5C033D8D}"/>
              </a:ext>
            </a:extLst>
          </p:cNvPr>
          <p:cNvSpPr txBox="1"/>
          <p:nvPr/>
        </p:nvSpPr>
        <p:spPr>
          <a:xfrm>
            <a:off x="1635241" y="1386241"/>
            <a:ext cx="7508759" cy="1384995"/>
          </a:xfrm>
          <a:prstGeom prst="rect">
            <a:avLst/>
          </a:prstGeom>
          <a:noFill/>
        </p:spPr>
        <p:txBody>
          <a:bodyPr wrap="square">
            <a:spAutoFit/>
          </a:bodyPr>
          <a:lstStyle/>
          <a:p>
            <a:pPr algn="just"/>
            <a:r>
              <a:rPr lang="es-ES" sz="1400" dirty="0">
                <a:solidFill>
                  <a:schemeClr val="bg1">
                    <a:lumMod val="95000"/>
                  </a:schemeClr>
                </a:solidFill>
                <a:effectLst/>
                <a:latin typeface="Goudy Old Style" panose="02020502050305020303" pitchFamily="18" charset="0"/>
                <a:ea typeface="Arial" panose="020B0604020202020204" pitchFamily="34" charset="0"/>
              </a:rPr>
              <a:t>La Iglesia reconoce el indispensable aporte de la mujer en la sociedad, con una</a:t>
            </a:r>
            <a:r>
              <a:rPr lang="es-ES" sz="1400" spc="-220" dirty="0">
                <a:solidFill>
                  <a:schemeClr val="bg1">
                    <a:lumMod val="95000"/>
                  </a:schemeClr>
                </a:solidFill>
                <a:effectLst/>
                <a:latin typeface="Goudy Old Style" panose="02020502050305020303" pitchFamily="18" charset="0"/>
                <a:ea typeface="Arial" panose="020B0604020202020204" pitchFamily="34" charset="0"/>
              </a:rPr>
              <a:t> </a:t>
            </a:r>
            <a:r>
              <a:rPr lang="es-ES" sz="1400" dirty="0">
                <a:solidFill>
                  <a:schemeClr val="bg1">
                    <a:lumMod val="95000"/>
                  </a:schemeClr>
                </a:solidFill>
                <a:effectLst/>
                <a:latin typeface="Goudy Old Style" panose="02020502050305020303" pitchFamily="18" charset="0"/>
                <a:ea typeface="Arial" panose="020B0604020202020204" pitchFamily="34" charset="0"/>
              </a:rPr>
              <a:t>sensibilidad, una intuición y unas capacidades peculiares que suelen ser más propias de las mujeres que de los varones. </a:t>
            </a:r>
            <a:r>
              <a:rPr lang="es-ES" dirty="0">
                <a:solidFill>
                  <a:schemeClr val="bg1">
                    <a:lumMod val="95000"/>
                  </a:schemeClr>
                </a:solidFill>
                <a:effectLst/>
                <a:latin typeface="Goudy Old Style" panose="02020502050305020303" pitchFamily="18" charset="0"/>
                <a:ea typeface="Arial" panose="020B0604020202020204" pitchFamily="34" charset="0"/>
              </a:rPr>
              <a:t>En la Iglesia las funciones «</a:t>
            </a:r>
            <a:r>
              <a:rPr lang="es-ES" i="1" dirty="0">
                <a:solidFill>
                  <a:schemeClr val="bg1">
                    <a:lumMod val="95000"/>
                  </a:schemeClr>
                </a:solidFill>
                <a:effectLst/>
                <a:latin typeface="Goudy Old Style" panose="02020502050305020303" pitchFamily="18" charset="0"/>
                <a:ea typeface="Arial" panose="020B0604020202020204" pitchFamily="34" charset="0"/>
              </a:rPr>
              <a:t>no dan lugar a la superioridad </a:t>
            </a:r>
            <a:r>
              <a:rPr lang="es-ES" dirty="0">
                <a:solidFill>
                  <a:schemeClr val="bg1">
                    <a:lumMod val="95000"/>
                  </a:schemeClr>
                </a:solidFill>
                <a:effectLst/>
                <a:latin typeface="Goudy Old Style" panose="02020502050305020303" pitchFamily="18" charset="0"/>
                <a:ea typeface="Arial" panose="020B0604020202020204" pitchFamily="34" charset="0"/>
              </a:rPr>
              <a:t>de los unos sobre los otros». De hecho, una mujer, María, es más importante que los obispos. Aun cuando la función del sacerdocio ministerial se considere «jerárquica», hay que tener bien presente que «está ordenada </a:t>
            </a:r>
            <a:r>
              <a:rPr lang="es-ES" i="1" dirty="0">
                <a:solidFill>
                  <a:schemeClr val="bg1">
                    <a:lumMod val="95000"/>
                  </a:schemeClr>
                </a:solidFill>
                <a:effectLst/>
                <a:latin typeface="Goudy Old Style" panose="02020502050305020303" pitchFamily="18" charset="0"/>
                <a:ea typeface="Arial" panose="020B0604020202020204" pitchFamily="34" charset="0"/>
              </a:rPr>
              <a:t>totalmente </a:t>
            </a:r>
            <a:r>
              <a:rPr lang="es-ES" dirty="0">
                <a:solidFill>
                  <a:schemeClr val="bg1">
                    <a:lumMod val="95000"/>
                  </a:schemeClr>
                </a:solidFill>
                <a:effectLst/>
                <a:latin typeface="Goudy Old Style" panose="02020502050305020303" pitchFamily="18" charset="0"/>
                <a:ea typeface="Arial" panose="020B0604020202020204" pitchFamily="34" charset="0"/>
              </a:rPr>
              <a:t>a la santidad de los miembros del Cuerpo místico de Cristo»</a:t>
            </a:r>
            <a:endParaRPr lang="es-EC" dirty="0">
              <a:solidFill>
                <a:schemeClr val="bg1">
                  <a:lumMod val="95000"/>
                </a:schemeClr>
              </a:solidFill>
              <a:latin typeface="Goudy Old Style" panose="02020502050305020303" pitchFamily="18" charset="0"/>
            </a:endParaRPr>
          </a:p>
        </p:txBody>
      </p:sp>
      <p:sp>
        <p:nvSpPr>
          <p:cNvPr id="7" name="CuadroTexto 6">
            <a:extLst>
              <a:ext uri="{FF2B5EF4-FFF2-40B4-BE49-F238E27FC236}">
                <a16:creationId xmlns:a16="http://schemas.microsoft.com/office/drawing/2014/main" id="{0FD120CF-3DBD-B279-EEC0-2BAA854A93AA}"/>
              </a:ext>
            </a:extLst>
          </p:cNvPr>
          <p:cNvSpPr txBox="1"/>
          <p:nvPr/>
        </p:nvSpPr>
        <p:spPr>
          <a:xfrm>
            <a:off x="2599698" y="3137615"/>
            <a:ext cx="6404137" cy="954107"/>
          </a:xfrm>
          <a:prstGeom prst="rect">
            <a:avLst/>
          </a:prstGeom>
          <a:noFill/>
        </p:spPr>
        <p:txBody>
          <a:bodyPr wrap="square">
            <a:spAutoFit/>
          </a:bodyPr>
          <a:lstStyle/>
          <a:p>
            <a:pPr algn="just"/>
            <a:r>
              <a:rPr lang="es-ES" sz="1400" dirty="0">
                <a:solidFill>
                  <a:schemeClr val="bg1">
                    <a:lumMod val="95000"/>
                  </a:schemeClr>
                </a:solidFill>
                <a:effectLst/>
                <a:latin typeface="Goudy Old Style" panose="02020502050305020303" pitchFamily="18" charset="0"/>
                <a:ea typeface="Arial" panose="020B0604020202020204" pitchFamily="34" charset="0"/>
              </a:rPr>
              <a:t>Los jóvenes, en las estructuras habituales, no suelen encontrar respuestas a sus inquietudes, necesidades, problemáticas y heridas. A los adultos nos cuesta escucharlos con paciencia, comprender sus inquietudes o sus reclamos, y aprender a hablarles en el lenguaje que ellos comprenden. </a:t>
            </a:r>
            <a:endParaRPr lang="es-EC" dirty="0">
              <a:solidFill>
                <a:schemeClr val="bg1">
                  <a:lumMod val="95000"/>
                </a:schemeClr>
              </a:solidFill>
              <a:latin typeface="Goudy Old Style" panose="02020502050305020303" pitchFamily="18" charset="0"/>
            </a:endParaRPr>
          </a:p>
        </p:txBody>
      </p:sp>
      <p:sp>
        <p:nvSpPr>
          <p:cNvPr id="9" name="CuadroTexto 8">
            <a:extLst>
              <a:ext uri="{FF2B5EF4-FFF2-40B4-BE49-F238E27FC236}">
                <a16:creationId xmlns:a16="http://schemas.microsoft.com/office/drawing/2014/main" id="{AF28DB0C-81DF-283A-74ED-16F0242452A1}"/>
              </a:ext>
            </a:extLst>
          </p:cNvPr>
          <p:cNvSpPr txBox="1"/>
          <p:nvPr/>
        </p:nvSpPr>
        <p:spPr>
          <a:xfrm>
            <a:off x="2599698" y="4315409"/>
            <a:ext cx="6353386" cy="738664"/>
          </a:xfrm>
          <a:prstGeom prst="rect">
            <a:avLst/>
          </a:prstGeom>
          <a:noFill/>
        </p:spPr>
        <p:txBody>
          <a:bodyPr wrap="square">
            <a:spAutoFit/>
          </a:bodyPr>
          <a:lstStyle/>
          <a:p>
            <a:pPr algn="just"/>
            <a:r>
              <a:rPr lang="es-ES" sz="1400" dirty="0">
                <a:solidFill>
                  <a:schemeClr val="bg1">
                    <a:lumMod val="95000"/>
                  </a:schemeClr>
                </a:solidFill>
                <a:effectLst/>
                <a:latin typeface="Goudy Old Style" panose="02020502050305020303" pitchFamily="18" charset="0"/>
                <a:ea typeface="Arial" panose="020B0604020202020204" pitchFamily="34" charset="0"/>
              </a:rPr>
              <a:t>Aunque no siempre es fácil abordar a los jóvenes, se creció en dos aspectos: la conciencia de que toda la comunidad los evangeliza y educa, y la urgencia de que ellos tengan un protagonismo mayor</a:t>
            </a:r>
            <a:r>
              <a:rPr lang="es-ES" sz="1400" dirty="0">
                <a:effectLst/>
                <a:latin typeface="Arial" panose="020B0604020202020204" pitchFamily="34" charset="0"/>
                <a:ea typeface="Arial" panose="020B0604020202020204" pitchFamily="34" charset="0"/>
              </a:rPr>
              <a:t>. </a:t>
            </a:r>
            <a:endParaRPr lang="es-EC" dirty="0"/>
          </a:p>
        </p:txBody>
      </p:sp>
      <p:cxnSp>
        <p:nvCxnSpPr>
          <p:cNvPr id="12" name="Conector recto 11">
            <a:extLst>
              <a:ext uri="{FF2B5EF4-FFF2-40B4-BE49-F238E27FC236}">
                <a16:creationId xmlns:a16="http://schemas.microsoft.com/office/drawing/2014/main" id="{10C7ABA0-E7B9-7574-329F-756A66D4066F}"/>
              </a:ext>
            </a:extLst>
          </p:cNvPr>
          <p:cNvCxnSpPr>
            <a:cxnSpLocks/>
          </p:cNvCxnSpPr>
          <p:nvPr/>
        </p:nvCxnSpPr>
        <p:spPr>
          <a:xfrm>
            <a:off x="4221244" y="1272790"/>
            <a:ext cx="220256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7B21B00D-E213-F29E-9DF4-81ABAEEDDD9A}"/>
              </a:ext>
            </a:extLst>
          </p:cNvPr>
          <p:cNvCxnSpPr>
            <a:cxnSpLocks/>
          </p:cNvCxnSpPr>
          <p:nvPr/>
        </p:nvCxnSpPr>
        <p:spPr>
          <a:xfrm>
            <a:off x="4221244" y="2942321"/>
            <a:ext cx="220256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D7DBED9-D76F-B004-EA7B-0D047C998456}"/>
              </a:ext>
            </a:extLst>
          </p:cNvPr>
          <p:cNvCxnSpPr>
            <a:cxnSpLocks/>
          </p:cNvCxnSpPr>
          <p:nvPr/>
        </p:nvCxnSpPr>
        <p:spPr>
          <a:xfrm>
            <a:off x="4284999" y="4190444"/>
            <a:ext cx="2202569"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A08BBC56-9AFD-B78A-3165-0F14A708C48C}"/>
              </a:ext>
            </a:extLst>
          </p:cNvPr>
          <p:cNvSpPr txBox="1"/>
          <p:nvPr/>
        </p:nvSpPr>
        <p:spPr>
          <a:xfrm>
            <a:off x="311407" y="4190444"/>
            <a:ext cx="1777696" cy="1015663"/>
          </a:xfrm>
          <a:prstGeom prst="rect">
            <a:avLst/>
          </a:prstGeom>
          <a:noFill/>
        </p:spPr>
        <p:txBody>
          <a:bodyPr wrap="square" rtlCol="0">
            <a:spAutoFit/>
          </a:bodyPr>
          <a:lstStyle/>
          <a:p>
            <a:r>
              <a:rPr lang="es-EC" sz="6000" dirty="0">
                <a:solidFill>
                  <a:schemeClr val="accent3">
                    <a:lumMod val="75000"/>
                  </a:schemeClr>
                </a:solidFill>
                <a:latin typeface="Edwardian Script ITC" panose="030303020407070D0804" pitchFamily="66" charset="0"/>
              </a:rPr>
              <a:t>Fin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1" name="CuadroTexto 10">
            <a:extLst>
              <a:ext uri="{FF2B5EF4-FFF2-40B4-BE49-F238E27FC236}">
                <a16:creationId xmlns:a16="http://schemas.microsoft.com/office/drawing/2014/main" id="{300A1D2D-F6DC-FFDF-EDB6-E0FF865B3CA5}"/>
              </a:ext>
            </a:extLst>
          </p:cNvPr>
          <p:cNvSpPr txBox="1"/>
          <p:nvPr/>
        </p:nvSpPr>
        <p:spPr>
          <a:xfrm>
            <a:off x="276988" y="295868"/>
            <a:ext cx="5389621" cy="2031325"/>
          </a:xfrm>
          <a:prstGeom prst="rect">
            <a:avLst/>
          </a:prstGeom>
          <a:noFill/>
        </p:spPr>
        <p:txBody>
          <a:bodyPr wrap="square">
            <a:spAutoFit/>
          </a:bodyPr>
          <a:lstStyle/>
          <a:p>
            <a:r>
              <a:rPr lang="es-MX" dirty="0">
                <a:solidFill>
                  <a:schemeClr val="bg1">
                    <a:lumMod val="95000"/>
                  </a:schemeClr>
                </a:solidFill>
                <a:latin typeface="Garamond" panose="02020404030301010803" pitchFamily="18" charset="0"/>
              </a:rPr>
              <a:t>I.	Algunos desafíos del mundo actual </a:t>
            </a:r>
          </a:p>
          <a:p>
            <a:endParaRPr lang="es-MX" dirty="0">
              <a:solidFill>
                <a:schemeClr val="bg1">
                  <a:lumMod val="95000"/>
                </a:schemeClr>
              </a:solidFill>
              <a:latin typeface="Garamond" panose="02020404030301010803" pitchFamily="18" charset="0"/>
            </a:endParaRPr>
          </a:p>
          <a:p>
            <a:r>
              <a:rPr lang="es-MX" dirty="0">
                <a:solidFill>
                  <a:schemeClr val="bg1">
                    <a:lumMod val="95000"/>
                  </a:schemeClr>
                </a:solidFill>
                <a:latin typeface="Garamond" panose="02020404030301010803" pitchFamily="18" charset="0"/>
              </a:rPr>
              <a:t>		No a una economía de la exclusión </a:t>
            </a:r>
          </a:p>
          <a:p>
            <a:r>
              <a:rPr lang="es-MX" dirty="0">
                <a:solidFill>
                  <a:schemeClr val="bg1">
                    <a:lumMod val="95000"/>
                  </a:schemeClr>
                </a:solidFill>
                <a:latin typeface="Garamond" panose="02020404030301010803" pitchFamily="18" charset="0"/>
              </a:rPr>
              <a:t>		No a la nueva idolatría del dinero </a:t>
            </a:r>
          </a:p>
          <a:p>
            <a:r>
              <a:rPr lang="es-MX" dirty="0">
                <a:solidFill>
                  <a:schemeClr val="bg1">
                    <a:lumMod val="95000"/>
                  </a:schemeClr>
                </a:solidFill>
                <a:latin typeface="Garamond" panose="02020404030301010803" pitchFamily="18" charset="0"/>
              </a:rPr>
              <a:t>		No a un dinero que gobierna en lugar de servir </a:t>
            </a:r>
          </a:p>
          <a:p>
            <a:r>
              <a:rPr lang="es-MX" dirty="0">
                <a:solidFill>
                  <a:schemeClr val="bg1">
                    <a:lumMod val="95000"/>
                  </a:schemeClr>
                </a:solidFill>
                <a:latin typeface="Garamond" panose="02020404030301010803" pitchFamily="18" charset="0"/>
              </a:rPr>
              <a:t>		No a la inequidad que genera violencia </a:t>
            </a:r>
          </a:p>
          <a:p>
            <a:r>
              <a:rPr lang="es-MX" dirty="0">
                <a:solidFill>
                  <a:schemeClr val="bg1">
                    <a:lumMod val="95000"/>
                  </a:schemeClr>
                </a:solidFill>
                <a:latin typeface="Garamond" panose="02020404030301010803" pitchFamily="18" charset="0"/>
              </a:rPr>
              <a:t> 		Algunos desafíos culturales </a:t>
            </a:r>
          </a:p>
          <a:p>
            <a:r>
              <a:rPr lang="es-MX" dirty="0">
                <a:solidFill>
                  <a:schemeClr val="bg1">
                    <a:lumMod val="95000"/>
                  </a:schemeClr>
                </a:solidFill>
                <a:latin typeface="Garamond" panose="02020404030301010803" pitchFamily="18" charset="0"/>
              </a:rPr>
              <a:t>		Desafíos de la inculturación de la fe </a:t>
            </a:r>
          </a:p>
          <a:p>
            <a:r>
              <a:rPr lang="es-MX" dirty="0">
                <a:solidFill>
                  <a:schemeClr val="bg1">
                    <a:lumMod val="95000"/>
                  </a:schemeClr>
                </a:solidFill>
                <a:latin typeface="Garamond" panose="02020404030301010803" pitchFamily="18" charset="0"/>
              </a:rPr>
              <a:t>		Desafíos de las culturas urbanas </a:t>
            </a:r>
          </a:p>
        </p:txBody>
      </p:sp>
      <p:sp>
        <p:nvSpPr>
          <p:cNvPr id="23" name="CuadroTexto 22">
            <a:extLst>
              <a:ext uri="{FF2B5EF4-FFF2-40B4-BE49-F238E27FC236}">
                <a16:creationId xmlns:a16="http://schemas.microsoft.com/office/drawing/2014/main" id="{A11F2473-686E-E4DD-13BF-66E4F53686FD}"/>
              </a:ext>
            </a:extLst>
          </p:cNvPr>
          <p:cNvSpPr txBox="1"/>
          <p:nvPr/>
        </p:nvSpPr>
        <p:spPr>
          <a:xfrm>
            <a:off x="443851" y="2709998"/>
            <a:ext cx="6037042" cy="2246769"/>
          </a:xfrm>
          <a:prstGeom prst="rect">
            <a:avLst/>
          </a:prstGeom>
          <a:noFill/>
        </p:spPr>
        <p:txBody>
          <a:bodyPr wrap="square">
            <a:spAutoFit/>
          </a:bodyPr>
          <a:lstStyle/>
          <a:p>
            <a:r>
              <a:rPr lang="es-MX" dirty="0">
                <a:solidFill>
                  <a:schemeClr val="bg1">
                    <a:lumMod val="95000"/>
                  </a:schemeClr>
                </a:solidFill>
                <a:latin typeface="Garamond" panose="02020404030301010803" pitchFamily="18" charset="0"/>
              </a:rPr>
              <a:t>II.	Tentaciones de los agentes pastorales </a:t>
            </a:r>
          </a:p>
          <a:p>
            <a:endParaRPr lang="es-MX" dirty="0">
              <a:solidFill>
                <a:schemeClr val="bg1">
                  <a:lumMod val="95000"/>
                </a:schemeClr>
              </a:solidFill>
              <a:latin typeface="Garamond" panose="02020404030301010803" pitchFamily="18" charset="0"/>
            </a:endParaRPr>
          </a:p>
          <a:p>
            <a:r>
              <a:rPr lang="es-MX" dirty="0">
                <a:solidFill>
                  <a:schemeClr val="bg1">
                    <a:lumMod val="95000"/>
                  </a:schemeClr>
                </a:solidFill>
                <a:latin typeface="Garamond" panose="02020404030301010803" pitchFamily="18" charset="0"/>
              </a:rPr>
              <a:t>		Sí al desafío de una espiritualidad misionera </a:t>
            </a:r>
          </a:p>
          <a:p>
            <a:r>
              <a:rPr lang="es-MX" dirty="0">
                <a:solidFill>
                  <a:schemeClr val="bg1">
                    <a:lumMod val="95000"/>
                  </a:schemeClr>
                </a:solidFill>
                <a:latin typeface="Garamond" panose="02020404030301010803" pitchFamily="18" charset="0"/>
              </a:rPr>
              <a:t>		No a la acedia egoísta </a:t>
            </a:r>
          </a:p>
          <a:p>
            <a:r>
              <a:rPr lang="es-MX" dirty="0">
                <a:solidFill>
                  <a:schemeClr val="bg1">
                    <a:lumMod val="95000"/>
                  </a:schemeClr>
                </a:solidFill>
                <a:latin typeface="Garamond" panose="02020404030301010803" pitchFamily="18" charset="0"/>
              </a:rPr>
              <a:t>		No al pesimismo estéril </a:t>
            </a:r>
          </a:p>
          <a:p>
            <a:r>
              <a:rPr lang="es-MX" dirty="0">
                <a:solidFill>
                  <a:schemeClr val="bg1">
                    <a:lumMod val="95000"/>
                  </a:schemeClr>
                </a:solidFill>
                <a:latin typeface="Garamond" panose="02020404030301010803" pitchFamily="18" charset="0"/>
              </a:rPr>
              <a:t>		Sí a las relaciones nuevas que genera Jesucristo</a:t>
            </a:r>
          </a:p>
          <a:p>
            <a:r>
              <a:rPr lang="es-MX" dirty="0">
                <a:solidFill>
                  <a:schemeClr val="bg1">
                    <a:lumMod val="95000"/>
                  </a:schemeClr>
                </a:solidFill>
                <a:latin typeface="Garamond" panose="02020404030301010803" pitchFamily="18" charset="0"/>
              </a:rPr>
              <a:t>		No a la mundanidad espiritual  </a:t>
            </a:r>
          </a:p>
          <a:p>
            <a:r>
              <a:rPr lang="es-MX" dirty="0">
                <a:solidFill>
                  <a:schemeClr val="bg1">
                    <a:lumMod val="95000"/>
                  </a:schemeClr>
                </a:solidFill>
                <a:latin typeface="Garamond" panose="02020404030301010803" pitchFamily="18" charset="0"/>
              </a:rPr>
              <a:t>		No a la guerra entre nosotros </a:t>
            </a:r>
          </a:p>
          <a:p>
            <a:r>
              <a:rPr lang="es-MX" dirty="0">
                <a:solidFill>
                  <a:schemeClr val="bg1">
                    <a:lumMod val="95000"/>
                  </a:schemeClr>
                </a:solidFill>
                <a:latin typeface="Garamond" panose="02020404030301010803" pitchFamily="18" charset="0"/>
              </a:rPr>
              <a:t>		Otros desafíos eclesiales </a:t>
            </a:r>
          </a:p>
          <a:p>
            <a:endParaRPr lang="es-MX" dirty="0">
              <a:solidFill>
                <a:schemeClr val="bg1">
                  <a:lumMod val="95000"/>
                </a:schemeClr>
              </a:solidFill>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4" name="Google Shape;114;p1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1" name="CuadroTexto 10">
            <a:extLst>
              <a:ext uri="{FF2B5EF4-FFF2-40B4-BE49-F238E27FC236}">
                <a16:creationId xmlns:a16="http://schemas.microsoft.com/office/drawing/2014/main" id="{C393ABF8-3D61-9FCE-0E99-3A92A1803D23}"/>
              </a:ext>
            </a:extLst>
          </p:cNvPr>
          <p:cNvSpPr txBox="1"/>
          <p:nvPr/>
        </p:nvSpPr>
        <p:spPr>
          <a:xfrm>
            <a:off x="83431" y="194659"/>
            <a:ext cx="7365258" cy="338554"/>
          </a:xfrm>
          <a:prstGeom prst="rect">
            <a:avLst/>
          </a:prstGeom>
          <a:noFill/>
        </p:spPr>
        <p:txBody>
          <a:bodyPr wrap="square">
            <a:spAutoFit/>
          </a:bodyPr>
          <a:lstStyle/>
          <a:p>
            <a:pPr marL="962660" marR="949325" algn="just">
              <a:spcBef>
                <a:spcPts val="495"/>
              </a:spcBef>
              <a:spcAft>
                <a:spcPts val="0"/>
              </a:spcAft>
            </a:pPr>
            <a:r>
              <a:rPr lang="es-ES" sz="1600" b="1" dirty="0">
                <a:effectLst/>
                <a:latin typeface="Garamond" panose="02020404030301010803" pitchFamily="18" charset="0"/>
                <a:ea typeface="Arial" panose="020B0604020202020204" pitchFamily="34" charset="0"/>
              </a:rPr>
              <a:t>EN LA CRISIS DEL COMPROMISO COMUNITARIO</a:t>
            </a:r>
            <a:endParaRPr lang="es-EC" dirty="0">
              <a:effectLst/>
              <a:latin typeface="Garamond" panose="02020404030301010803" pitchFamily="18" charset="0"/>
              <a:ea typeface="Arial" panose="020B0604020202020204" pitchFamily="34" charset="0"/>
            </a:endParaRPr>
          </a:p>
        </p:txBody>
      </p:sp>
      <p:sp>
        <p:nvSpPr>
          <p:cNvPr id="13" name="CuadroTexto 12">
            <a:extLst>
              <a:ext uri="{FF2B5EF4-FFF2-40B4-BE49-F238E27FC236}">
                <a16:creationId xmlns:a16="http://schemas.microsoft.com/office/drawing/2014/main" id="{1E92DCCD-73E1-07D1-9098-C3A7553CC9EA}"/>
              </a:ext>
            </a:extLst>
          </p:cNvPr>
          <p:cNvSpPr txBox="1"/>
          <p:nvPr/>
        </p:nvSpPr>
        <p:spPr>
          <a:xfrm>
            <a:off x="0" y="533213"/>
            <a:ext cx="6572667" cy="4426853"/>
          </a:xfrm>
          <a:prstGeom prst="rect">
            <a:avLst/>
          </a:prstGeom>
          <a:noFill/>
        </p:spPr>
        <p:txBody>
          <a:bodyPr wrap="square">
            <a:spAutoFit/>
          </a:bodyPr>
          <a:lstStyle/>
          <a:p>
            <a:pPr marL="285750" marR="116205" lvl="0" indent="-285750" algn="just">
              <a:spcBef>
                <a:spcPts val="655"/>
              </a:spcBef>
              <a:spcAft>
                <a:spcPts val="0"/>
              </a:spcAft>
              <a:buFont typeface="Arial" panose="020B0604020202020204" pitchFamily="34" charset="0"/>
              <a:buChar char="•"/>
              <a:tabLst>
                <a:tab pos="330200" algn="l"/>
              </a:tabLst>
            </a:pPr>
            <a:r>
              <a:rPr lang="es-ES" sz="1800" spc="-5" dirty="0">
                <a:latin typeface="Garamond" panose="02020404030301010803" pitchFamily="18" charset="0"/>
                <a:ea typeface="Arial" panose="020B0604020202020204" pitchFamily="34" charset="0"/>
              </a:rPr>
              <a:t>L</a:t>
            </a:r>
            <a:r>
              <a:rPr lang="es-ES" sz="1800" spc="-5" dirty="0">
                <a:effectLst/>
                <a:latin typeface="Garamond" panose="02020404030301010803" pitchFamily="18" charset="0"/>
                <a:ea typeface="Arial" panose="020B0604020202020204" pitchFamily="34" charset="0"/>
              </a:rPr>
              <a:t>a línea de un </a:t>
            </a:r>
            <a:r>
              <a:rPr lang="es-ES" sz="1800" i="1" spc="-5" dirty="0">
                <a:effectLst/>
                <a:latin typeface="Garamond" panose="02020404030301010803" pitchFamily="18" charset="0"/>
                <a:ea typeface="Arial" panose="020B0604020202020204" pitchFamily="34" charset="0"/>
              </a:rPr>
              <a:t>discernimiento evangélico</a:t>
            </a:r>
            <a:r>
              <a:rPr lang="es-ES" sz="1800" spc="-5" dirty="0">
                <a:effectLst/>
                <a:latin typeface="Garamond" panose="02020404030301010803" pitchFamily="18" charset="0"/>
                <a:ea typeface="Arial" panose="020B0604020202020204" pitchFamily="34" charset="0"/>
              </a:rPr>
              <a:t>. Es la mirada del discípulo misionero, que</a:t>
            </a:r>
            <a:r>
              <a:rPr lang="es-ES" sz="1800" spc="-175" dirty="0">
                <a:effectLst/>
                <a:latin typeface="Garamond" panose="02020404030301010803" pitchFamily="18" charset="0"/>
                <a:ea typeface="Arial" panose="020B0604020202020204" pitchFamily="34" charset="0"/>
              </a:rPr>
              <a:t> </a:t>
            </a:r>
            <a:r>
              <a:rPr lang="es-ES" sz="1800" spc="-5" dirty="0">
                <a:effectLst/>
                <a:latin typeface="Garamond" panose="02020404030301010803" pitchFamily="18" charset="0"/>
                <a:ea typeface="Arial" panose="020B0604020202020204" pitchFamily="34" charset="0"/>
              </a:rPr>
              <a:t>se </a:t>
            </a:r>
            <a:r>
              <a:rPr lang="es-ES" sz="1800" dirty="0">
                <a:effectLst/>
                <a:latin typeface="Garamond" panose="02020404030301010803" pitchFamily="18" charset="0"/>
                <a:ea typeface="Arial" panose="020B0604020202020204" pitchFamily="34" charset="0"/>
              </a:rPr>
              <a:t>«alimenta a la luz y con la fuerza del Espíritu Santo»</a:t>
            </a:r>
          </a:p>
          <a:p>
            <a:pPr marL="285750" marR="116205" lvl="0" indent="-285750" algn="just">
              <a:spcBef>
                <a:spcPts val="655"/>
              </a:spcBef>
              <a:spcAft>
                <a:spcPts val="0"/>
              </a:spcAft>
              <a:buFont typeface="Arial" panose="020B0604020202020204" pitchFamily="34" charset="0"/>
              <a:buChar char="•"/>
              <a:tabLst>
                <a:tab pos="330200" algn="l"/>
              </a:tabLst>
            </a:pPr>
            <a:r>
              <a:rPr lang="es-ES" sz="1800" dirty="0">
                <a:latin typeface="Garamond" panose="02020404030301010803" pitchFamily="18" charset="0"/>
                <a:ea typeface="Arial" panose="020B0604020202020204" pitchFamily="34" charset="0"/>
              </a:rPr>
              <a:t>A</a:t>
            </a:r>
            <a:r>
              <a:rPr lang="es-ES" sz="1800" dirty="0">
                <a:effectLst/>
                <a:latin typeface="Garamond" panose="02020404030301010803" pitchFamily="18" charset="0"/>
                <a:ea typeface="Arial" panose="020B0604020202020204" pitchFamily="34" charset="0"/>
              </a:rPr>
              <a:t>liento a todas las comunidades a una «siempre vigilante capacidad de estudiar los signos de los tiempos». Se trata de una responsabilidad grave, ya que algunas realidades del presente, si no son bien resueltas, pueden desencadenar procesos de deshumanización difíciles de revertir más adelante. </a:t>
            </a:r>
          </a:p>
          <a:p>
            <a:pPr marL="285750" marR="116205" lvl="0" indent="-285750" algn="just">
              <a:spcBef>
                <a:spcPts val="655"/>
              </a:spcBef>
              <a:spcAft>
                <a:spcPts val="0"/>
              </a:spcAft>
              <a:buFont typeface="Arial" panose="020B0604020202020204" pitchFamily="34" charset="0"/>
              <a:buChar char="•"/>
              <a:tabLst>
                <a:tab pos="330200" algn="l"/>
              </a:tabLst>
            </a:pPr>
            <a:r>
              <a:rPr lang="es-ES" sz="1800" dirty="0">
                <a:effectLst/>
                <a:latin typeface="Garamond" panose="02020404030301010803" pitchFamily="18" charset="0"/>
                <a:ea typeface="Arial" panose="020B0604020202020204" pitchFamily="34" charset="0"/>
              </a:rPr>
              <a:t>En</a:t>
            </a:r>
            <a:r>
              <a:rPr lang="es-ES" sz="1800" spc="-30" dirty="0">
                <a:effectLst/>
                <a:latin typeface="Garamond" panose="02020404030301010803" pitchFamily="18" charset="0"/>
                <a:ea typeface="Arial" panose="020B0604020202020204" pitchFamily="34" charset="0"/>
              </a:rPr>
              <a:t> </a:t>
            </a:r>
            <a:r>
              <a:rPr lang="es-ES" sz="1800" dirty="0">
                <a:effectLst/>
                <a:latin typeface="Garamond" panose="02020404030301010803" pitchFamily="18" charset="0"/>
                <a:ea typeface="Arial" panose="020B0604020202020204" pitchFamily="34" charset="0"/>
              </a:rPr>
              <a:t>esta</a:t>
            </a:r>
            <a:r>
              <a:rPr lang="es-ES" sz="1800" spc="-30" dirty="0">
                <a:effectLst/>
                <a:latin typeface="Garamond" panose="02020404030301010803" pitchFamily="18" charset="0"/>
                <a:ea typeface="Arial" panose="020B0604020202020204" pitchFamily="34" charset="0"/>
              </a:rPr>
              <a:t> </a:t>
            </a:r>
            <a:r>
              <a:rPr lang="es-ES" sz="1800" dirty="0">
                <a:effectLst/>
                <a:latin typeface="Garamond" panose="02020404030301010803" pitchFamily="18" charset="0"/>
                <a:ea typeface="Arial" panose="020B0604020202020204" pitchFamily="34" charset="0"/>
              </a:rPr>
              <a:t>Exhortación</a:t>
            </a:r>
            <a:r>
              <a:rPr lang="es-ES" sz="1800" spc="-30" dirty="0">
                <a:effectLst/>
                <a:latin typeface="Garamond" panose="02020404030301010803" pitchFamily="18" charset="0"/>
                <a:ea typeface="Arial" panose="020B0604020202020204" pitchFamily="34" charset="0"/>
              </a:rPr>
              <a:t> </a:t>
            </a:r>
            <a:r>
              <a:rPr lang="es-ES" sz="1800" dirty="0">
                <a:effectLst/>
                <a:latin typeface="Garamond" panose="02020404030301010803" pitchFamily="18" charset="0"/>
                <a:ea typeface="Arial" panose="020B0604020202020204" pitchFamily="34" charset="0"/>
              </a:rPr>
              <a:t>sólo</a:t>
            </a:r>
            <a:r>
              <a:rPr lang="es-ES" sz="1800" spc="-30" dirty="0">
                <a:effectLst/>
                <a:latin typeface="Garamond" panose="02020404030301010803" pitchFamily="18" charset="0"/>
                <a:ea typeface="Arial" panose="020B0604020202020204" pitchFamily="34" charset="0"/>
              </a:rPr>
              <a:t> </a:t>
            </a:r>
            <a:r>
              <a:rPr lang="es-ES" sz="1800" dirty="0">
                <a:effectLst/>
                <a:latin typeface="Garamond" panose="02020404030301010803" pitchFamily="18" charset="0"/>
                <a:ea typeface="Arial" panose="020B0604020202020204" pitchFamily="34" charset="0"/>
              </a:rPr>
              <a:t>pretendo</a:t>
            </a:r>
            <a:r>
              <a:rPr lang="es-ES" sz="1800" spc="-30" dirty="0">
                <a:effectLst/>
                <a:latin typeface="Garamond" panose="02020404030301010803" pitchFamily="18" charset="0"/>
                <a:ea typeface="Arial" panose="020B0604020202020204" pitchFamily="34" charset="0"/>
              </a:rPr>
              <a:t> </a:t>
            </a:r>
            <a:r>
              <a:rPr lang="es-ES" sz="1800" dirty="0">
                <a:effectLst/>
                <a:latin typeface="Garamond" panose="02020404030301010803" pitchFamily="18" charset="0"/>
                <a:ea typeface="Arial" panose="020B0604020202020204" pitchFamily="34" charset="0"/>
              </a:rPr>
              <a:t>detenerme brevemente, con una mirada pastoral, en algunos aspectos de la realidad que pueden detener o debilitar los dinamismos de renovación misionera de la Iglesia, sea porque afectan a la vida y a la dignidad del Pueblo de Dios, sea porque inciden también en los sujetos que participan de un modo más directo en las instituciones eclesiales y en tareas</a:t>
            </a:r>
            <a:r>
              <a:rPr lang="es-ES" sz="1800" spc="-110" dirty="0">
                <a:effectLst/>
                <a:latin typeface="Garamond" panose="02020404030301010803" pitchFamily="18" charset="0"/>
                <a:ea typeface="Arial" panose="020B0604020202020204" pitchFamily="34" charset="0"/>
              </a:rPr>
              <a:t> </a:t>
            </a:r>
            <a:r>
              <a:rPr lang="es-ES" sz="1800" dirty="0">
                <a:effectLst/>
                <a:latin typeface="Garamond" panose="02020404030301010803" pitchFamily="18" charset="0"/>
                <a:ea typeface="Arial" panose="020B0604020202020204" pitchFamily="34" charset="0"/>
              </a:rPr>
              <a:t>evangelizadoras.</a:t>
            </a:r>
            <a:endParaRPr lang="es-EC" sz="1800" dirty="0">
              <a:latin typeface="Garamond" panose="02020404030301010803" pitchFamily="18" charset="0"/>
            </a:endParaRPr>
          </a:p>
        </p:txBody>
      </p:sp>
      <p:pic>
        <p:nvPicPr>
          <p:cNvPr id="3076" name="Picture 4" descr="Compromiso comunitario: una ciencia y un arte | World Mosquito Program">
            <a:extLst>
              <a:ext uri="{FF2B5EF4-FFF2-40B4-BE49-F238E27FC236}">
                <a16:creationId xmlns:a16="http://schemas.microsoft.com/office/drawing/2014/main" id="{8230BDDE-7C3B-895E-BEB9-5C28BAE8A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395" y="2493325"/>
            <a:ext cx="1610675" cy="1105399"/>
          </a:xfrm>
          <a:prstGeom prst="round2DiagRect">
            <a:avLst>
              <a:gd name="adj1" fmla="val 16667"/>
              <a:gd name="adj2" fmla="val 0"/>
            </a:avLst>
          </a:prstGeom>
          <a:ln w="88900" cap="sq">
            <a:solidFill>
              <a:srgbClr val="0B6AB1"/>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Cundinamarca, un ejemplo de compromiso comunitario - Las2orillas.co">
            <a:extLst>
              <a:ext uri="{FF2B5EF4-FFF2-40B4-BE49-F238E27FC236}">
                <a16:creationId xmlns:a16="http://schemas.microsoft.com/office/drawing/2014/main" id="{698F4F5B-60A9-D196-F2F8-D5A341ABA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2201" y="1454141"/>
            <a:ext cx="1425928" cy="950228"/>
          </a:xfrm>
          <a:prstGeom prst="round2DiagRect">
            <a:avLst>
              <a:gd name="adj1" fmla="val 16667"/>
              <a:gd name="adj2" fmla="val 0"/>
            </a:avLst>
          </a:prstGeom>
          <a:ln w="88900" cap="sq">
            <a:solidFill>
              <a:srgbClr val="F2B9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4" name="Picture 2" descr="En la crisis del compromiso comunitario - Podcast">
            <a:extLst>
              <a:ext uri="{FF2B5EF4-FFF2-40B4-BE49-F238E27FC236}">
                <a16:creationId xmlns:a16="http://schemas.microsoft.com/office/drawing/2014/main" id="{FE69AEE6-0407-24DC-31A8-0D9A0DE7C4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774" y="3687680"/>
            <a:ext cx="1425928" cy="1068641"/>
          </a:xfrm>
          <a:prstGeom prst="round2DiagRect">
            <a:avLst>
              <a:gd name="adj1" fmla="val 16667"/>
              <a:gd name="adj2" fmla="val 0"/>
            </a:avLst>
          </a:prstGeom>
          <a:ln w="88900" cap="sq">
            <a:solidFill>
              <a:srgbClr val="A2EAE9"/>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1" name="Google Shape;121;p1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6" name="CuadroTexto 5">
            <a:extLst>
              <a:ext uri="{FF2B5EF4-FFF2-40B4-BE49-F238E27FC236}">
                <a16:creationId xmlns:a16="http://schemas.microsoft.com/office/drawing/2014/main" id="{2C1A28CC-64C0-55D6-3D4E-C0B403BA124A}"/>
              </a:ext>
            </a:extLst>
          </p:cNvPr>
          <p:cNvSpPr txBox="1"/>
          <p:nvPr/>
        </p:nvSpPr>
        <p:spPr>
          <a:xfrm>
            <a:off x="66745" y="169823"/>
            <a:ext cx="4572000" cy="307777"/>
          </a:xfrm>
          <a:prstGeom prst="rect">
            <a:avLst/>
          </a:prstGeom>
          <a:noFill/>
        </p:spPr>
        <p:txBody>
          <a:bodyPr wrap="square">
            <a:spAutoFit/>
          </a:bodyPr>
          <a:lstStyle/>
          <a:p>
            <a:r>
              <a:rPr lang="es-MX" dirty="0"/>
              <a:t>I.     </a:t>
            </a:r>
            <a:r>
              <a:rPr lang="es-MX" dirty="0">
                <a:latin typeface="Goudy Old Style" panose="02020502050305020303" pitchFamily="18" charset="0"/>
              </a:rPr>
              <a:t>Algunos desafíos del mundo actual</a:t>
            </a:r>
            <a:endParaRPr lang="es-EC" dirty="0">
              <a:latin typeface="Goudy Old Style" panose="02020502050305020303" pitchFamily="18" charset="0"/>
            </a:endParaRPr>
          </a:p>
        </p:txBody>
      </p:sp>
      <p:sp>
        <p:nvSpPr>
          <p:cNvPr id="10" name="CuadroTexto 9">
            <a:extLst>
              <a:ext uri="{FF2B5EF4-FFF2-40B4-BE49-F238E27FC236}">
                <a16:creationId xmlns:a16="http://schemas.microsoft.com/office/drawing/2014/main" id="{532DF143-BBD2-122B-3FDE-49F82E29E37B}"/>
              </a:ext>
            </a:extLst>
          </p:cNvPr>
          <p:cNvSpPr txBox="1"/>
          <p:nvPr/>
        </p:nvSpPr>
        <p:spPr>
          <a:xfrm>
            <a:off x="3884530" y="180113"/>
            <a:ext cx="5068553" cy="2031325"/>
          </a:xfrm>
          <a:prstGeom prst="rect">
            <a:avLst/>
          </a:prstGeom>
          <a:noFill/>
        </p:spPr>
        <p:txBody>
          <a:bodyPr wrap="square">
            <a:spAutoFit/>
          </a:bodyPr>
          <a:lstStyle/>
          <a:p>
            <a:pPr marR="126365" lvl="0" algn="just">
              <a:spcAft>
                <a:spcPts val="0"/>
              </a:spcAft>
              <a:tabLst>
                <a:tab pos="330200" algn="l"/>
              </a:tabLst>
            </a:pPr>
            <a:r>
              <a:rPr lang="es-ES" spc="-5" dirty="0">
                <a:effectLst/>
                <a:latin typeface="Goudy Old Style" panose="02020502050305020303" pitchFamily="18" charset="0"/>
                <a:ea typeface="Arial" panose="020B0604020202020204" pitchFamily="34" charset="0"/>
              </a:rPr>
              <a:t>La</a:t>
            </a:r>
            <a:r>
              <a:rPr lang="es-ES" spc="-25"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humanidad</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vive</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en</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este</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momento</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un</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giro</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histórico,</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que</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podemos</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ver</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en</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los</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adelantos</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que se producen en diversos campos. Son de alabar los avances que contribuyen al bienestar de la gente, como, por ejemplo, en el ámbito de la salud, de la educación y de la comunicación. Sin embargo, no podemos olvidar que la mayoría de los hombres y mujeres de nuestro tiempo vive precariamente</a:t>
            </a:r>
            <a:r>
              <a:rPr lang="es-ES" spc="-25"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el</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día</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a</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día,</a:t>
            </a:r>
            <a:r>
              <a:rPr lang="es-ES" spc="-25"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con</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consecuencias</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funestas.</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Algunas</a:t>
            </a:r>
            <a:r>
              <a:rPr lang="es-ES" spc="-25"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patologías</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van</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en</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aumento.</a:t>
            </a:r>
            <a:r>
              <a:rPr lang="es-ES" spc="-25"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El </a:t>
            </a:r>
            <a:r>
              <a:rPr lang="es-ES" dirty="0">
                <a:effectLst/>
                <a:latin typeface="Goudy Old Style" panose="02020502050305020303" pitchFamily="18" charset="0"/>
                <a:ea typeface="Arial" panose="020B0604020202020204" pitchFamily="34" charset="0"/>
              </a:rPr>
              <a:t>miedo y la desesperación se apoderan del corazón de numerosas personas, incluso en los llamados países ricos. </a:t>
            </a:r>
            <a:endParaRPr lang="es-EC" dirty="0">
              <a:effectLst/>
              <a:latin typeface="Goudy Old Style" panose="02020502050305020303" pitchFamily="18" charset="0"/>
              <a:ea typeface="Arial" panose="020B0604020202020204" pitchFamily="34" charset="0"/>
            </a:endParaRPr>
          </a:p>
        </p:txBody>
      </p:sp>
      <p:sp>
        <p:nvSpPr>
          <p:cNvPr id="12" name="CuadroTexto 11">
            <a:extLst>
              <a:ext uri="{FF2B5EF4-FFF2-40B4-BE49-F238E27FC236}">
                <a16:creationId xmlns:a16="http://schemas.microsoft.com/office/drawing/2014/main" id="{71576E10-2E08-8BF2-B4AB-380C6ECBE895}"/>
              </a:ext>
            </a:extLst>
          </p:cNvPr>
          <p:cNvSpPr txBox="1"/>
          <p:nvPr/>
        </p:nvSpPr>
        <p:spPr>
          <a:xfrm>
            <a:off x="4638745" y="2426882"/>
            <a:ext cx="4314339" cy="2462213"/>
          </a:xfrm>
          <a:prstGeom prst="rect">
            <a:avLst/>
          </a:prstGeom>
          <a:noFill/>
        </p:spPr>
        <p:txBody>
          <a:bodyPr wrap="square">
            <a:spAutoFit/>
          </a:bodyPr>
          <a:lstStyle/>
          <a:p>
            <a:pPr algn="just"/>
            <a:r>
              <a:rPr lang="es-ES" dirty="0">
                <a:effectLst/>
                <a:latin typeface="Goudy Old Style" panose="02020502050305020303" pitchFamily="18" charset="0"/>
                <a:ea typeface="Arial" panose="020B0604020202020204" pitchFamily="34" charset="0"/>
              </a:rPr>
              <a:t>La alegría de vivir frecuentemente se apaga, la falta de respeto y la violencia crecen, la inequidad es cada vez más patente. Hay que luchar para vivir y, a menudo, para vivir con poca dignidad. Este cambio de época se ha generado por los enormes saltos cualitativos, cuantitativos, acelerados y acumulativos que se dan en el desarrollo científico, en las innovaciones tecnológicas y en sus veloces aplicaciones en distintos campos de la naturaleza y de la vida. Estamos en la era del conocimiento y la información, fuente de nuevas formas de un poder muchas veces anónimo.</a:t>
            </a:r>
            <a:endParaRPr lang="es-EC" dirty="0"/>
          </a:p>
        </p:txBody>
      </p:sp>
      <p:pic>
        <p:nvPicPr>
          <p:cNvPr id="1026" name="Picture 2" descr="DESAFÍOS EN EL MUNDO ACTUAL (Evangelii Gaudium 52-75) - ppt descargar">
            <a:extLst>
              <a:ext uri="{FF2B5EF4-FFF2-40B4-BE49-F238E27FC236}">
                <a16:creationId xmlns:a16="http://schemas.microsoft.com/office/drawing/2014/main" id="{B25741A4-C6EA-B86E-102D-7E71E6ADEB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550" t="21411" r="5912" b="16691"/>
          <a:stretch/>
        </p:blipFill>
        <p:spPr bwMode="auto">
          <a:xfrm>
            <a:off x="120140" y="1233522"/>
            <a:ext cx="2689804" cy="25207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4" name="Google Shape;144;p1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dirty="0"/>
          </a:p>
        </p:txBody>
      </p:sp>
      <p:sp>
        <p:nvSpPr>
          <p:cNvPr id="9" name="CuadroTexto 8">
            <a:extLst>
              <a:ext uri="{FF2B5EF4-FFF2-40B4-BE49-F238E27FC236}">
                <a16:creationId xmlns:a16="http://schemas.microsoft.com/office/drawing/2014/main" id="{5D20E91C-B8C8-9FE2-AD88-9C5C89F2AFDC}"/>
              </a:ext>
            </a:extLst>
          </p:cNvPr>
          <p:cNvSpPr txBox="1"/>
          <p:nvPr/>
        </p:nvSpPr>
        <p:spPr>
          <a:xfrm>
            <a:off x="243617" y="91583"/>
            <a:ext cx="4572000" cy="307777"/>
          </a:xfrm>
          <a:prstGeom prst="rect">
            <a:avLst/>
          </a:prstGeom>
          <a:noFill/>
        </p:spPr>
        <p:txBody>
          <a:bodyPr wrap="square">
            <a:spAutoFit/>
          </a:bodyPr>
          <a:lstStyle/>
          <a:p>
            <a:r>
              <a:rPr lang="es-MX" dirty="0"/>
              <a:t>No a una economía de la exclusión</a:t>
            </a:r>
            <a:endParaRPr lang="es-EC" dirty="0"/>
          </a:p>
        </p:txBody>
      </p:sp>
      <p:sp>
        <p:nvSpPr>
          <p:cNvPr id="11" name="CuadroTexto 10">
            <a:extLst>
              <a:ext uri="{FF2B5EF4-FFF2-40B4-BE49-F238E27FC236}">
                <a16:creationId xmlns:a16="http://schemas.microsoft.com/office/drawing/2014/main" id="{795A3CAB-647E-228D-214A-1BF03BE09A1E}"/>
              </a:ext>
            </a:extLst>
          </p:cNvPr>
          <p:cNvSpPr txBox="1"/>
          <p:nvPr/>
        </p:nvSpPr>
        <p:spPr>
          <a:xfrm>
            <a:off x="83430" y="399360"/>
            <a:ext cx="6197230" cy="954107"/>
          </a:xfrm>
          <a:prstGeom prst="rect">
            <a:avLst/>
          </a:prstGeom>
          <a:noFill/>
        </p:spPr>
        <p:txBody>
          <a:bodyPr wrap="square">
            <a:spAutoFit/>
          </a:bodyPr>
          <a:lstStyle/>
          <a:p>
            <a:pPr marR="76200" lvl="0" algn="just">
              <a:spcAft>
                <a:spcPts val="0"/>
              </a:spcAft>
              <a:tabLst>
                <a:tab pos="330200" algn="l"/>
              </a:tabLst>
            </a:pPr>
            <a:r>
              <a:rPr lang="es-ES" sz="1400" spc="-5" dirty="0">
                <a:effectLst/>
                <a:latin typeface="Goudy Old Style" panose="02020502050305020303" pitchFamily="18" charset="0"/>
                <a:ea typeface="Arial" panose="020B0604020202020204" pitchFamily="34" charset="0"/>
              </a:rPr>
              <a:t>Así como el mandamiento de «no matar» pone un límite claro para asegurar el valor de la</a:t>
            </a:r>
            <a:r>
              <a:rPr lang="es-ES" sz="1400" spc="-22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vida humana, hoy tenemos que decir «no a una economía de la exclusión y la inequidad». Esa economía mata. No puede ser que no sea noticia que muere de frío un anciano en situación de calle y que sí lo sea una caída de dos puntos en la bolsa. </a:t>
            </a:r>
            <a:r>
              <a:rPr lang="es-ES" sz="1400" dirty="0">
                <a:effectLst/>
                <a:latin typeface="Goudy Old Style" panose="02020502050305020303" pitchFamily="18" charset="0"/>
                <a:ea typeface="Arial" panose="020B0604020202020204" pitchFamily="34" charset="0"/>
              </a:rPr>
              <a:t>».</a:t>
            </a:r>
            <a:endParaRPr lang="es-EC" sz="1400" dirty="0">
              <a:effectLst/>
              <a:latin typeface="Goudy Old Style" panose="02020502050305020303" pitchFamily="18" charset="0"/>
              <a:ea typeface="Arial" panose="020B0604020202020204" pitchFamily="34" charset="0"/>
            </a:endParaRPr>
          </a:p>
        </p:txBody>
      </p:sp>
      <p:pic>
        <p:nvPicPr>
          <p:cNvPr id="2050" name="Picture 2" descr="Radio Encuentro en el Valle - No a una economía de la exclusión">
            <a:extLst>
              <a:ext uri="{FF2B5EF4-FFF2-40B4-BE49-F238E27FC236}">
                <a16:creationId xmlns:a16="http://schemas.microsoft.com/office/drawing/2014/main" id="{E7223DE8-7C08-D454-2D83-0395E95973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141" t="51332"/>
          <a:stretch/>
        </p:blipFill>
        <p:spPr bwMode="auto">
          <a:xfrm>
            <a:off x="4478556" y="1661244"/>
            <a:ext cx="1370421" cy="1089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Radio Encuentro en el Valle - No a una economía de la exclusión">
            <a:extLst>
              <a:ext uri="{FF2B5EF4-FFF2-40B4-BE49-F238E27FC236}">
                <a16:creationId xmlns:a16="http://schemas.microsoft.com/office/drawing/2014/main" id="{4CDF328A-B1B2-3E81-3B83-EF6191DE0A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6976"/>
          <a:stretch/>
        </p:blipFill>
        <p:spPr bwMode="auto">
          <a:xfrm>
            <a:off x="444616" y="1559634"/>
            <a:ext cx="3110105" cy="1319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4B7BC33E-78A1-0964-FF97-6955B3E6D027}"/>
              </a:ext>
            </a:extLst>
          </p:cNvPr>
          <p:cNvSpPr txBox="1"/>
          <p:nvPr/>
        </p:nvSpPr>
        <p:spPr>
          <a:xfrm>
            <a:off x="243617" y="3173327"/>
            <a:ext cx="4572000" cy="307777"/>
          </a:xfrm>
          <a:prstGeom prst="rect">
            <a:avLst/>
          </a:prstGeom>
          <a:noFill/>
        </p:spPr>
        <p:txBody>
          <a:bodyPr wrap="square">
            <a:spAutoFit/>
          </a:bodyPr>
          <a:lstStyle/>
          <a:p>
            <a:r>
              <a:rPr lang="es-MX" dirty="0"/>
              <a:t>No a la nueva idolatría del dinero</a:t>
            </a:r>
            <a:endParaRPr lang="es-EC" dirty="0"/>
          </a:p>
        </p:txBody>
      </p:sp>
      <p:sp>
        <p:nvSpPr>
          <p:cNvPr id="15" name="CuadroTexto 14">
            <a:extLst>
              <a:ext uri="{FF2B5EF4-FFF2-40B4-BE49-F238E27FC236}">
                <a16:creationId xmlns:a16="http://schemas.microsoft.com/office/drawing/2014/main" id="{57321909-D3E0-7DA2-3CF4-704B9E6A7465}"/>
              </a:ext>
            </a:extLst>
          </p:cNvPr>
          <p:cNvSpPr txBox="1"/>
          <p:nvPr/>
        </p:nvSpPr>
        <p:spPr>
          <a:xfrm>
            <a:off x="83430" y="3543062"/>
            <a:ext cx="4148173" cy="1600438"/>
          </a:xfrm>
          <a:prstGeom prst="rect">
            <a:avLst/>
          </a:prstGeom>
          <a:noFill/>
        </p:spPr>
        <p:txBody>
          <a:bodyPr wrap="square">
            <a:spAutoFit/>
          </a:bodyPr>
          <a:lstStyle/>
          <a:p>
            <a:pPr algn="just"/>
            <a:r>
              <a:rPr lang="es-ES" sz="1400" spc="-5" dirty="0">
                <a:effectLst/>
                <a:latin typeface="Goudy Old Style" panose="02020502050305020303" pitchFamily="18" charset="0"/>
                <a:ea typeface="Arial" panose="020B0604020202020204" pitchFamily="34" charset="0"/>
              </a:rPr>
              <a:t>Una</a:t>
            </a:r>
            <a:r>
              <a:rPr lang="es-ES" sz="1400" spc="-20"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de</a:t>
            </a:r>
            <a:r>
              <a:rPr lang="es-ES" sz="1400" spc="-1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las</a:t>
            </a:r>
            <a:r>
              <a:rPr lang="es-ES" sz="1400" spc="-1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causas</a:t>
            </a:r>
            <a:r>
              <a:rPr lang="es-ES" sz="1400" spc="-1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de</a:t>
            </a:r>
            <a:r>
              <a:rPr lang="es-ES" sz="1400" spc="-20"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esta</a:t>
            </a:r>
            <a:r>
              <a:rPr lang="es-ES" sz="1400" spc="-1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situación</a:t>
            </a:r>
            <a:r>
              <a:rPr lang="es-ES" sz="1400" spc="-1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se</a:t>
            </a:r>
            <a:r>
              <a:rPr lang="es-ES" sz="1400" spc="-1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encuentra</a:t>
            </a:r>
            <a:r>
              <a:rPr lang="es-ES" sz="1400" spc="-1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en</a:t>
            </a:r>
            <a:r>
              <a:rPr lang="es-ES" sz="1400" spc="-20"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la</a:t>
            </a:r>
            <a:r>
              <a:rPr lang="es-ES" sz="1400" spc="-1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relación</a:t>
            </a:r>
            <a:r>
              <a:rPr lang="es-ES" sz="1400" spc="-1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que</a:t>
            </a:r>
            <a:r>
              <a:rPr lang="es-ES" sz="1400" spc="-1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hemos</a:t>
            </a:r>
            <a:r>
              <a:rPr lang="es-ES" sz="1400" spc="-1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establecido</a:t>
            </a:r>
            <a:r>
              <a:rPr lang="es-ES" sz="1400" spc="-20"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con</a:t>
            </a:r>
            <a:r>
              <a:rPr lang="es-ES" sz="1400" spc="-15" dirty="0">
                <a:effectLst/>
                <a:latin typeface="Goudy Old Style" panose="02020502050305020303" pitchFamily="18" charset="0"/>
                <a:ea typeface="Arial" panose="020B0604020202020204" pitchFamily="34" charset="0"/>
              </a:rPr>
              <a:t> </a:t>
            </a:r>
            <a:r>
              <a:rPr lang="es-ES" sz="1400" spc="-5" dirty="0">
                <a:effectLst/>
                <a:latin typeface="Goudy Old Style" panose="02020502050305020303" pitchFamily="18" charset="0"/>
                <a:ea typeface="Arial" panose="020B0604020202020204" pitchFamily="34" charset="0"/>
              </a:rPr>
              <a:t>el dinero, ya que aceptamos pacíficamente su predominio sobre nosotros y nuestras sociedades. La crisis financiera que atravesamos nos hace olvidar que en su origen hay una profunda crisis antropológica: ¡la negación de la primacía del ser humano! Hemos creado nuevos ídolos</a:t>
            </a:r>
            <a:endParaRPr lang="es-EC" dirty="0"/>
          </a:p>
        </p:txBody>
      </p:sp>
      <p:pic>
        <p:nvPicPr>
          <p:cNvPr id="16" name="Picture 2" descr="No a la idolatría del dinero (26 febrero 2017)">
            <a:extLst>
              <a:ext uri="{FF2B5EF4-FFF2-40B4-BE49-F238E27FC236}">
                <a16:creationId xmlns:a16="http://schemas.microsoft.com/office/drawing/2014/main" id="{DD4A9A20-8965-DD7B-ED07-7C036A342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556" y="3654759"/>
            <a:ext cx="1672159" cy="1197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9" name="CuadroTexto 18">
            <a:extLst>
              <a:ext uri="{FF2B5EF4-FFF2-40B4-BE49-F238E27FC236}">
                <a16:creationId xmlns:a16="http://schemas.microsoft.com/office/drawing/2014/main" id="{D7076FAB-AFE3-A672-5C2B-C153ED3C6D88}"/>
              </a:ext>
            </a:extLst>
          </p:cNvPr>
          <p:cNvSpPr txBox="1"/>
          <p:nvPr/>
        </p:nvSpPr>
        <p:spPr>
          <a:xfrm>
            <a:off x="337060" y="169823"/>
            <a:ext cx="4572000" cy="307777"/>
          </a:xfrm>
          <a:prstGeom prst="rect">
            <a:avLst/>
          </a:prstGeom>
          <a:noFill/>
        </p:spPr>
        <p:txBody>
          <a:bodyPr wrap="square">
            <a:spAutoFit/>
          </a:bodyPr>
          <a:lstStyle/>
          <a:p>
            <a:r>
              <a:rPr lang="es-MX" dirty="0"/>
              <a:t>No a un dinero que gobierna en lugar de servir</a:t>
            </a:r>
            <a:endParaRPr lang="es-EC" dirty="0"/>
          </a:p>
        </p:txBody>
      </p:sp>
      <p:sp>
        <p:nvSpPr>
          <p:cNvPr id="21" name="CuadroTexto 20">
            <a:extLst>
              <a:ext uri="{FF2B5EF4-FFF2-40B4-BE49-F238E27FC236}">
                <a16:creationId xmlns:a16="http://schemas.microsoft.com/office/drawing/2014/main" id="{937EF6E0-8E88-FCE9-16E9-2DE27D71D5C7}"/>
              </a:ext>
            </a:extLst>
          </p:cNvPr>
          <p:cNvSpPr txBox="1"/>
          <p:nvPr/>
        </p:nvSpPr>
        <p:spPr>
          <a:xfrm>
            <a:off x="196896" y="617332"/>
            <a:ext cx="6397463" cy="2031325"/>
          </a:xfrm>
          <a:prstGeom prst="rect">
            <a:avLst/>
          </a:prstGeom>
          <a:noFill/>
        </p:spPr>
        <p:txBody>
          <a:bodyPr wrap="square">
            <a:spAutoFit/>
          </a:bodyPr>
          <a:lstStyle/>
          <a:p>
            <a:pPr algn="just"/>
            <a:r>
              <a:rPr lang="es-ES" sz="1400" dirty="0">
                <a:effectLst/>
                <a:latin typeface="Goudy Old Style" panose="02020502050305020303" pitchFamily="18" charset="0"/>
                <a:ea typeface="Arial" panose="020B0604020202020204" pitchFamily="34" charset="0"/>
              </a:rPr>
              <a:t>Tras esta actitud se esconde el rechazo de la ética y el rechazo de Dios. La ética suele ser mirada con cierto desprecio burlón. Se considera contraproducente, demasiado humana, porque relativiza el dinero y el poder. Se la siente como una amenaza, pues condena la manipulación y</a:t>
            </a:r>
            <a:r>
              <a:rPr lang="es-ES" sz="1400" spc="-22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la degradación de la persona. En definitiva, la ética lleva a un Dios que espera una respuesta comprometida que está fuera de las categorías del mercado. Para éstas, si son absolutizadas, Dios es incontrolable, inmanejable, incluso peligroso, por llamar al ser humano a su plena realización y a la independencia de cualquier tipo de esclavitud. La ética —una ética no ideologizada— permite crear un equilibrio y un orden social más humano. </a:t>
            </a:r>
            <a:endParaRPr lang="es-EC" dirty="0">
              <a:latin typeface="Goudy Old Style" panose="02020502050305020303" pitchFamily="18" charset="0"/>
            </a:endParaRPr>
          </a:p>
        </p:txBody>
      </p:sp>
      <p:pic>
        <p:nvPicPr>
          <p:cNvPr id="3076" name="Picture 4" descr="No se puede servir a Dios y al dinero | La Banda Diario">
            <a:extLst>
              <a:ext uri="{FF2B5EF4-FFF2-40B4-BE49-F238E27FC236}">
                <a16:creationId xmlns:a16="http://schemas.microsoft.com/office/drawing/2014/main" id="{3C36DC35-C68E-9A92-F14C-FA003370B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664" y="490515"/>
            <a:ext cx="2002336" cy="1617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A4FFD4BD-0887-411F-A53F-B23FC407736B}"/>
              </a:ext>
            </a:extLst>
          </p:cNvPr>
          <p:cNvSpPr txBox="1"/>
          <p:nvPr/>
        </p:nvSpPr>
        <p:spPr>
          <a:xfrm>
            <a:off x="196896" y="2788389"/>
            <a:ext cx="4572000" cy="307777"/>
          </a:xfrm>
          <a:prstGeom prst="rect">
            <a:avLst/>
          </a:prstGeom>
          <a:noFill/>
        </p:spPr>
        <p:txBody>
          <a:bodyPr wrap="square">
            <a:spAutoFit/>
          </a:bodyPr>
          <a:lstStyle/>
          <a:p>
            <a:r>
              <a:rPr lang="es-MX" dirty="0"/>
              <a:t>No a la inequidad que genera violencia</a:t>
            </a:r>
            <a:endParaRPr lang="es-EC" dirty="0"/>
          </a:p>
        </p:txBody>
      </p:sp>
      <p:sp>
        <p:nvSpPr>
          <p:cNvPr id="27" name="CuadroTexto 26">
            <a:extLst>
              <a:ext uri="{FF2B5EF4-FFF2-40B4-BE49-F238E27FC236}">
                <a16:creationId xmlns:a16="http://schemas.microsoft.com/office/drawing/2014/main" id="{A11EB404-376F-9F58-3C4C-BBAF46F5E99C}"/>
              </a:ext>
            </a:extLst>
          </p:cNvPr>
          <p:cNvSpPr txBox="1"/>
          <p:nvPr/>
        </p:nvSpPr>
        <p:spPr>
          <a:xfrm>
            <a:off x="183546" y="3096166"/>
            <a:ext cx="6077089" cy="1815882"/>
          </a:xfrm>
          <a:prstGeom prst="rect">
            <a:avLst/>
          </a:prstGeom>
          <a:noFill/>
        </p:spPr>
        <p:txBody>
          <a:bodyPr wrap="square">
            <a:spAutoFit/>
          </a:bodyPr>
          <a:lstStyle/>
          <a:p>
            <a:pPr algn="just"/>
            <a:r>
              <a:rPr lang="es-ES" sz="1400" dirty="0">
                <a:effectLst/>
                <a:latin typeface="Goudy Old Style" panose="02020502050305020303" pitchFamily="18" charset="0"/>
                <a:ea typeface="Arial" panose="020B0604020202020204" pitchFamily="34" charset="0"/>
              </a:rPr>
              <a:t>Hoy en muchas partes se reclama mayor seguridad. Pero hasta que no se reviertan la exclusión y la inequidad dentro de una sociedad y entre los distintos pueblos será imposible erradicar la violencia. Se acusa de la violencia a los pobres y a los pueblos pobres pero, sin igualdad de oportunidades, las diversas formas de agresión y de guerra encontrarán un caldo de cultivo que tarde o temprano provocará su explosión. Cuando la sociedad —local, nacional o mundial— abandona en la periferia una parte de sí misma, no habrá programas políticos ni recursos</a:t>
            </a:r>
            <a:r>
              <a:rPr lang="es-ES" sz="1400" spc="-3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policiales</a:t>
            </a:r>
            <a:r>
              <a:rPr lang="es-ES" sz="1400" spc="-3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o</a:t>
            </a:r>
            <a:r>
              <a:rPr lang="es-ES" sz="1400" spc="-3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de</a:t>
            </a:r>
            <a:r>
              <a:rPr lang="es-ES" sz="1400" spc="-3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inteligencia</a:t>
            </a:r>
            <a:r>
              <a:rPr lang="es-ES" sz="1400" spc="-3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que</a:t>
            </a:r>
            <a:r>
              <a:rPr lang="es-ES" sz="1400" spc="-3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puedan</a:t>
            </a:r>
            <a:r>
              <a:rPr lang="es-ES" sz="1400" spc="-3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asegurar</a:t>
            </a:r>
            <a:r>
              <a:rPr lang="es-ES" sz="1400" spc="-3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indefinidamente</a:t>
            </a:r>
            <a:r>
              <a:rPr lang="es-ES" sz="1400" spc="-3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la</a:t>
            </a:r>
            <a:r>
              <a:rPr lang="es-ES" sz="1400" spc="-3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tranquilidad.</a:t>
            </a:r>
            <a:r>
              <a:rPr lang="es-ES" sz="1400" spc="-30" dirty="0">
                <a:effectLst/>
                <a:latin typeface="Goudy Old Style" panose="02020502050305020303" pitchFamily="18" charset="0"/>
                <a:ea typeface="Arial" panose="020B0604020202020204" pitchFamily="34" charset="0"/>
              </a:rPr>
              <a:t> </a:t>
            </a:r>
            <a:endParaRPr lang="es-EC" dirty="0">
              <a:latin typeface="Goudy Old Style" panose="02020502050305020303" pitchFamily="18" charset="0"/>
            </a:endParaRPr>
          </a:p>
        </p:txBody>
      </p:sp>
      <p:pic>
        <p:nvPicPr>
          <p:cNvPr id="3078" name="Picture 6" descr="La inequidad genera violencia - Podcast">
            <a:extLst>
              <a:ext uri="{FF2B5EF4-FFF2-40B4-BE49-F238E27FC236}">
                <a16:creationId xmlns:a16="http://schemas.microsoft.com/office/drawing/2014/main" id="{E29F5A2D-D503-D9B3-836B-1E5124A08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7863" y="2873051"/>
            <a:ext cx="1849241" cy="1035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3" name="Google Shape;183;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3" name="CuadroTexto 12">
            <a:extLst>
              <a:ext uri="{FF2B5EF4-FFF2-40B4-BE49-F238E27FC236}">
                <a16:creationId xmlns:a16="http://schemas.microsoft.com/office/drawing/2014/main" id="{FB1538D9-0B5C-0F98-EFC0-128849631208}"/>
              </a:ext>
            </a:extLst>
          </p:cNvPr>
          <p:cNvSpPr txBox="1"/>
          <p:nvPr/>
        </p:nvSpPr>
        <p:spPr>
          <a:xfrm>
            <a:off x="116803" y="103078"/>
            <a:ext cx="4572000" cy="307777"/>
          </a:xfrm>
          <a:prstGeom prst="rect">
            <a:avLst/>
          </a:prstGeom>
          <a:noFill/>
        </p:spPr>
        <p:txBody>
          <a:bodyPr wrap="square">
            <a:spAutoFit/>
          </a:bodyPr>
          <a:lstStyle/>
          <a:p>
            <a:r>
              <a:rPr lang="es-EC" dirty="0"/>
              <a:t>Algunos desafíos culturales</a:t>
            </a:r>
          </a:p>
        </p:txBody>
      </p:sp>
      <p:sp>
        <p:nvSpPr>
          <p:cNvPr id="15" name="CuadroTexto 14">
            <a:extLst>
              <a:ext uri="{FF2B5EF4-FFF2-40B4-BE49-F238E27FC236}">
                <a16:creationId xmlns:a16="http://schemas.microsoft.com/office/drawing/2014/main" id="{4ACFDBC8-7477-EB0F-7A59-C8903A272E4F}"/>
              </a:ext>
            </a:extLst>
          </p:cNvPr>
          <p:cNvSpPr txBox="1"/>
          <p:nvPr/>
        </p:nvSpPr>
        <p:spPr>
          <a:xfrm>
            <a:off x="410477" y="502784"/>
            <a:ext cx="7779075" cy="523220"/>
          </a:xfrm>
          <a:prstGeom prst="rect">
            <a:avLst/>
          </a:prstGeom>
          <a:noFill/>
        </p:spPr>
        <p:txBody>
          <a:bodyPr wrap="square">
            <a:spAutoFit/>
          </a:bodyPr>
          <a:lstStyle/>
          <a:p>
            <a:pPr marL="285750" indent="-285750" algn="just">
              <a:buFont typeface="Arial" panose="020B0604020202020204" pitchFamily="34" charset="0"/>
              <a:buChar char="•"/>
            </a:pP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Se</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manifiestan</a:t>
            </a:r>
            <a:r>
              <a:rPr lang="es-ES" sz="1400" spc="-15"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en</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verdaderos</a:t>
            </a:r>
            <a:r>
              <a:rPr lang="es-ES" sz="1400" spc="-15"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ataques</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a</a:t>
            </a:r>
            <a:r>
              <a:rPr lang="es-ES" sz="1400" spc="-15"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la</a:t>
            </a:r>
            <a:r>
              <a:rPr lang="es-ES" sz="1400" spc="-15"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libertad</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religiosa</a:t>
            </a:r>
            <a:r>
              <a:rPr lang="es-ES" sz="1400" spc="-15"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o</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en nuevas</a:t>
            </a:r>
            <a:r>
              <a:rPr lang="es-ES" sz="1400" spc="-25"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situaciones</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de</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persecución</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a</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los</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cristianos,</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las</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cuales</a:t>
            </a:r>
            <a:r>
              <a:rPr lang="es-ES" sz="1400" spc="-25"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en</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algunos</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países</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han</a:t>
            </a:r>
            <a:r>
              <a:rPr lang="es-ES" sz="1400" spc="-20" dirty="0">
                <a:solidFill>
                  <a:schemeClr val="tx1">
                    <a:lumMod val="75000"/>
                    <a:lumOff val="25000"/>
                  </a:schemeClr>
                </a:solidFill>
                <a:effectLst/>
                <a:latin typeface="Goudy Old Style" panose="02020502050305020303" pitchFamily="18" charset="0"/>
                <a:ea typeface="Arial" panose="020B0604020202020204" pitchFamily="34" charset="0"/>
              </a:rPr>
              <a:t> </a:t>
            </a:r>
            <a:r>
              <a:rPr lang="es-ES" sz="1400" dirty="0">
                <a:solidFill>
                  <a:schemeClr val="tx1">
                    <a:lumMod val="75000"/>
                    <a:lumOff val="25000"/>
                  </a:schemeClr>
                </a:solidFill>
                <a:effectLst/>
                <a:latin typeface="Goudy Old Style" panose="02020502050305020303" pitchFamily="18" charset="0"/>
                <a:ea typeface="Arial" panose="020B0604020202020204" pitchFamily="34" charset="0"/>
              </a:rPr>
              <a:t>alcanzado niveles alarmantes de odio y violencia</a:t>
            </a:r>
            <a:r>
              <a:rPr lang="es-ES" sz="1400" dirty="0">
                <a:solidFill>
                  <a:schemeClr val="tx1">
                    <a:lumMod val="75000"/>
                    <a:lumOff val="25000"/>
                  </a:schemeClr>
                </a:solidFill>
                <a:effectLst/>
                <a:latin typeface="Arial" panose="020B0604020202020204" pitchFamily="34" charset="0"/>
                <a:ea typeface="Arial" panose="020B0604020202020204" pitchFamily="34" charset="0"/>
              </a:rPr>
              <a:t>. </a:t>
            </a:r>
            <a:endParaRPr lang="es-EC" dirty="0">
              <a:solidFill>
                <a:schemeClr val="tx1">
                  <a:lumMod val="75000"/>
                  <a:lumOff val="25000"/>
                </a:schemeClr>
              </a:solidFill>
            </a:endParaRPr>
          </a:p>
        </p:txBody>
      </p:sp>
      <p:sp>
        <p:nvSpPr>
          <p:cNvPr id="17" name="CuadroTexto 16">
            <a:extLst>
              <a:ext uri="{FF2B5EF4-FFF2-40B4-BE49-F238E27FC236}">
                <a16:creationId xmlns:a16="http://schemas.microsoft.com/office/drawing/2014/main" id="{B6286F99-9B41-4924-09E1-25C20B887529}"/>
              </a:ext>
            </a:extLst>
          </p:cNvPr>
          <p:cNvSpPr txBox="1"/>
          <p:nvPr/>
        </p:nvSpPr>
        <p:spPr>
          <a:xfrm>
            <a:off x="410476" y="1109326"/>
            <a:ext cx="7705657" cy="738664"/>
          </a:xfrm>
          <a:prstGeom prst="rect">
            <a:avLst/>
          </a:prstGeom>
          <a:noFill/>
        </p:spPr>
        <p:txBody>
          <a:bodyPr wrap="square">
            <a:spAutoFit/>
          </a:bodyPr>
          <a:lstStyle/>
          <a:p>
            <a:pPr marL="285750" indent="-285750" algn="just">
              <a:buFont typeface="Arial" panose="020B0604020202020204" pitchFamily="34" charset="0"/>
              <a:buChar char="•"/>
            </a:pPr>
            <a:r>
              <a:rPr lang="es-ES" sz="1400" dirty="0">
                <a:solidFill>
                  <a:schemeClr val="accent1">
                    <a:lumMod val="75000"/>
                  </a:schemeClr>
                </a:solidFill>
                <a:effectLst/>
                <a:latin typeface="Goudy Old Style" panose="02020502050305020303" pitchFamily="18" charset="0"/>
                <a:ea typeface="Arial" panose="020B0604020202020204" pitchFamily="34" charset="0"/>
              </a:rPr>
              <a:t>En muchos países, la globalización ha significado un acelerado deterioro de las raíces culturales con la invasión de tendencias pertenecientes a otras culturas, económicamente desarrolladas pero éticamente debilitadas.</a:t>
            </a:r>
            <a:endParaRPr lang="es-EC" dirty="0">
              <a:solidFill>
                <a:schemeClr val="accent1">
                  <a:lumMod val="75000"/>
                </a:schemeClr>
              </a:solidFill>
              <a:latin typeface="Goudy Old Style" panose="02020502050305020303" pitchFamily="18" charset="0"/>
            </a:endParaRPr>
          </a:p>
        </p:txBody>
      </p:sp>
      <p:sp>
        <p:nvSpPr>
          <p:cNvPr id="19" name="CuadroTexto 18">
            <a:extLst>
              <a:ext uri="{FF2B5EF4-FFF2-40B4-BE49-F238E27FC236}">
                <a16:creationId xmlns:a16="http://schemas.microsoft.com/office/drawing/2014/main" id="{DEEBD596-906E-D8DA-197A-EB5BB21E9DB7}"/>
              </a:ext>
            </a:extLst>
          </p:cNvPr>
          <p:cNvSpPr txBox="1"/>
          <p:nvPr/>
        </p:nvSpPr>
        <p:spPr>
          <a:xfrm>
            <a:off x="410476" y="1847990"/>
            <a:ext cx="7585517" cy="738664"/>
          </a:xfrm>
          <a:prstGeom prst="rect">
            <a:avLst/>
          </a:prstGeom>
          <a:noFill/>
        </p:spPr>
        <p:txBody>
          <a:bodyPr wrap="square">
            <a:spAutoFit/>
          </a:bodyPr>
          <a:lstStyle/>
          <a:p>
            <a:pPr marL="285750" indent="-285750" algn="just">
              <a:buFont typeface="Arial" panose="020B0604020202020204" pitchFamily="34" charset="0"/>
              <a:buChar char="•"/>
            </a:pPr>
            <a:r>
              <a:rPr lang="es-ES" sz="1400" dirty="0">
                <a:solidFill>
                  <a:schemeClr val="accent2">
                    <a:lumMod val="75000"/>
                  </a:schemeClr>
                </a:solidFill>
                <a:effectLst/>
                <a:latin typeface="Goudy Old Style" panose="02020502050305020303" pitchFamily="18" charset="0"/>
                <a:ea typeface="Arial" panose="020B0604020202020204" pitchFamily="34" charset="0"/>
              </a:rPr>
              <a:t>La fe católica de muchos pueblos se enfrenta hoy con el desafío de la proliferación de nuevos movimientos</a:t>
            </a:r>
            <a:r>
              <a:rPr lang="es-ES" sz="1400" spc="-30" dirty="0">
                <a:solidFill>
                  <a:schemeClr val="accent2">
                    <a:lumMod val="75000"/>
                  </a:schemeClr>
                </a:solidFill>
                <a:effectLst/>
                <a:latin typeface="Goudy Old Style" panose="02020502050305020303" pitchFamily="18" charset="0"/>
                <a:ea typeface="Arial" panose="020B0604020202020204" pitchFamily="34" charset="0"/>
              </a:rPr>
              <a:t> </a:t>
            </a:r>
            <a:r>
              <a:rPr lang="es-ES" sz="1400" dirty="0">
                <a:solidFill>
                  <a:schemeClr val="accent2">
                    <a:lumMod val="75000"/>
                  </a:schemeClr>
                </a:solidFill>
                <a:effectLst/>
                <a:latin typeface="Goudy Old Style" panose="02020502050305020303" pitchFamily="18" charset="0"/>
                <a:ea typeface="Arial" panose="020B0604020202020204" pitchFamily="34" charset="0"/>
              </a:rPr>
              <a:t>religiosos,</a:t>
            </a:r>
            <a:r>
              <a:rPr lang="es-ES" sz="1400" spc="-25" dirty="0">
                <a:solidFill>
                  <a:schemeClr val="accent2">
                    <a:lumMod val="75000"/>
                  </a:schemeClr>
                </a:solidFill>
                <a:effectLst/>
                <a:latin typeface="Goudy Old Style" panose="02020502050305020303" pitchFamily="18" charset="0"/>
                <a:ea typeface="Arial" panose="020B0604020202020204" pitchFamily="34" charset="0"/>
              </a:rPr>
              <a:t> </a:t>
            </a:r>
            <a:r>
              <a:rPr lang="es-ES" sz="1400" dirty="0">
                <a:solidFill>
                  <a:schemeClr val="accent2">
                    <a:lumMod val="75000"/>
                  </a:schemeClr>
                </a:solidFill>
                <a:effectLst/>
                <a:latin typeface="Goudy Old Style" panose="02020502050305020303" pitchFamily="18" charset="0"/>
                <a:ea typeface="Arial" panose="020B0604020202020204" pitchFamily="34" charset="0"/>
              </a:rPr>
              <a:t>algunos</a:t>
            </a:r>
            <a:r>
              <a:rPr lang="es-ES" sz="1400" spc="-30" dirty="0">
                <a:solidFill>
                  <a:schemeClr val="accent2">
                    <a:lumMod val="75000"/>
                  </a:schemeClr>
                </a:solidFill>
                <a:effectLst/>
                <a:latin typeface="Goudy Old Style" panose="02020502050305020303" pitchFamily="18" charset="0"/>
                <a:ea typeface="Arial" panose="020B0604020202020204" pitchFamily="34" charset="0"/>
              </a:rPr>
              <a:t> </a:t>
            </a:r>
            <a:r>
              <a:rPr lang="es-ES" sz="1400" dirty="0">
                <a:solidFill>
                  <a:schemeClr val="accent2">
                    <a:lumMod val="75000"/>
                  </a:schemeClr>
                </a:solidFill>
                <a:effectLst/>
                <a:latin typeface="Goudy Old Style" panose="02020502050305020303" pitchFamily="18" charset="0"/>
                <a:ea typeface="Arial" panose="020B0604020202020204" pitchFamily="34" charset="0"/>
              </a:rPr>
              <a:t>tendientes</a:t>
            </a:r>
            <a:r>
              <a:rPr lang="es-ES" sz="1400" spc="-25" dirty="0">
                <a:solidFill>
                  <a:schemeClr val="accent2">
                    <a:lumMod val="75000"/>
                  </a:schemeClr>
                </a:solidFill>
                <a:effectLst/>
                <a:latin typeface="Goudy Old Style" panose="02020502050305020303" pitchFamily="18" charset="0"/>
                <a:ea typeface="Arial" panose="020B0604020202020204" pitchFamily="34" charset="0"/>
              </a:rPr>
              <a:t> </a:t>
            </a:r>
            <a:r>
              <a:rPr lang="es-ES" sz="1400" dirty="0">
                <a:solidFill>
                  <a:schemeClr val="accent2">
                    <a:lumMod val="75000"/>
                  </a:schemeClr>
                </a:solidFill>
                <a:effectLst/>
                <a:latin typeface="Goudy Old Style" panose="02020502050305020303" pitchFamily="18" charset="0"/>
                <a:ea typeface="Arial" panose="020B0604020202020204" pitchFamily="34" charset="0"/>
              </a:rPr>
              <a:t>al</a:t>
            </a:r>
            <a:r>
              <a:rPr lang="es-ES" sz="1400" spc="-30" dirty="0">
                <a:solidFill>
                  <a:schemeClr val="accent2">
                    <a:lumMod val="75000"/>
                  </a:schemeClr>
                </a:solidFill>
                <a:effectLst/>
                <a:latin typeface="Goudy Old Style" panose="02020502050305020303" pitchFamily="18" charset="0"/>
                <a:ea typeface="Arial" panose="020B0604020202020204" pitchFamily="34" charset="0"/>
              </a:rPr>
              <a:t> </a:t>
            </a:r>
            <a:r>
              <a:rPr lang="es-ES" sz="1400" dirty="0">
                <a:solidFill>
                  <a:schemeClr val="accent2">
                    <a:lumMod val="75000"/>
                  </a:schemeClr>
                </a:solidFill>
                <a:effectLst/>
                <a:latin typeface="Goudy Old Style" panose="02020502050305020303" pitchFamily="18" charset="0"/>
                <a:ea typeface="Arial" panose="020B0604020202020204" pitchFamily="34" charset="0"/>
              </a:rPr>
              <a:t>fundamentalismo</a:t>
            </a:r>
            <a:r>
              <a:rPr lang="es-ES" sz="1400" spc="-25" dirty="0">
                <a:solidFill>
                  <a:schemeClr val="accent2">
                    <a:lumMod val="75000"/>
                  </a:schemeClr>
                </a:solidFill>
                <a:effectLst/>
                <a:latin typeface="Goudy Old Style" panose="02020502050305020303" pitchFamily="18" charset="0"/>
                <a:ea typeface="Arial" panose="020B0604020202020204" pitchFamily="34" charset="0"/>
              </a:rPr>
              <a:t> </a:t>
            </a:r>
            <a:r>
              <a:rPr lang="es-ES" sz="1400" dirty="0">
                <a:solidFill>
                  <a:schemeClr val="accent2">
                    <a:lumMod val="75000"/>
                  </a:schemeClr>
                </a:solidFill>
                <a:effectLst/>
                <a:latin typeface="Goudy Old Style" panose="02020502050305020303" pitchFamily="18" charset="0"/>
                <a:ea typeface="Arial" panose="020B0604020202020204" pitchFamily="34" charset="0"/>
              </a:rPr>
              <a:t>y</a:t>
            </a:r>
            <a:r>
              <a:rPr lang="es-ES" sz="1400" spc="-25" dirty="0">
                <a:solidFill>
                  <a:schemeClr val="accent2">
                    <a:lumMod val="75000"/>
                  </a:schemeClr>
                </a:solidFill>
                <a:effectLst/>
                <a:latin typeface="Goudy Old Style" panose="02020502050305020303" pitchFamily="18" charset="0"/>
                <a:ea typeface="Arial" panose="020B0604020202020204" pitchFamily="34" charset="0"/>
              </a:rPr>
              <a:t> </a:t>
            </a:r>
            <a:r>
              <a:rPr lang="es-ES" sz="1400" dirty="0">
                <a:solidFill>
                  <a:schemeClr val="accent2">
                    <a:lumMod val="75000"/>
                  </a:schemeClr>
                </a:solidFill>
                <a:effectLst/>
                <a:latin typeface="Goudy Old Style" panose="02020502050305020303" pitchFamily="18" charset="0"/>
                <a:ea typeface="Arial" panose="020B0604020202020204" pitchFamily="34" charset="0"/>
              </a:rPr>
              <a:t>otros</a:t>
            </a:r>
            <a:r>
              <a:rPr lang="es-ES" sz="1400" spc="-30" dirty="0">
                <a:solidFill>
                  <a:schemeClr val="accent2">
                    <a:lumMod val="75000"/>
                  </a:schemeClr>
                </a:solidFill>
                <a:effectLst/>
                <a:latin typeface="Goudy Old Style" panose="02020502050305020303" pitchFamily="18" charset="0"/>
                <a:ea typeface="Arial" panose="020B0604020202020204" pitchFamily="34" charset="0"/>
              </a:rPr>
              <a:t> </a:t>
            </a:r>
            <a:r>
              <a:rPr lang="es-ES" sz="1400" dirty="0">
                <a:solidFill>
                  <a:schemeClr val="accent2">
                    <a:lumMod val="75000"/>
                  </a:schemeClr>
                </a:solidFill>
                <a:effectLst/>
                <a:latin typeface="Goudy Old Style" panose="02020502050305020303" pitchFamily="18" charset="0"/>
                <a:ea typeface="Arial" panose="020B0604020202020204" pitchFamily="34" charset="0"/>
              </a:rPr>
              <a:t>que</a:t>
            </a:r>
            <a:r>
              <a:rPr lang="es-ES" sz="1400" spc="-25" dirty="0">
                <a:solidFill>
                  <a:schemeClr val="accent2">
                    <a:lumMod val="75000"/>
                  </a:schemeClr>
                </a:solidFill>
                <a:effectLst/>
                <a:latin typeface="Goudy Old Style" panose="02020502050305020303" pitchFamily="18" charset="0"/>
                <a:ea typeface="Arial" panose="020B0604020202020204" pitchFamily="34" charset="0"/>
              </a:rPr>
              <a:t> </a:t>
            </a:r>
            <a:r>
              <a:rPr lang="es-ES" sz="1400" dirty="0">
                <a:solidFill>
                  <a:schemeClr val="accent2">
                    <a:lumMod val="75000"/>
                  </a:schemeClr>
                </a:solidFill>
                <a:effectLst/>
                <a:latin typeface="Goudy Old Style" panose="02020502050305020303" pitchFamily="18" charset="0"/>
                <a:ea typeface="Arial" panose="020B0604020202020204" pitchFamily="34" charset="0"/>
              </a:rPr>
              <a:t>parecen</a:t>
            </a:r>
            <a:r>
              <a:rPr lang="es-ES" sz="1400" spc="-30" dirty="0">
                <a:solidFill>
                  <a:schemeClr val="accent2">
                    <a:lumMod val="75000"/>
                  </a:schemeClr>
                </a:solidFill>
                <a:effectLst/>
                <a:latin typeface="Goudy Old Style" panose="02020502050305020303" pitchFamily="18" charset="0"/>
                <a:ea typeface="Arial" panose="020B0604020202020204" pitchFamily="34" charset="0"/>
              </a:rPr>
              <a:t> </a:t>
            </a:r>
            <a:r>
              <a:rPr lang="es-ES" sz="1400" dirty="0">
                <a:solidFill>
                  <a:schemeClr val="accent2">
                    <a:lumMod val="75000"/>
                  </a:schemeClr>
                </a:solidFill>
                <a:effectLst/>
                <a:latin typeface="Goudy Old Style" panose="02020502050305020303" pitchFamily="18" charset="0"/>
                <a:ea typeface="Arial" panose="020B0604020202020204" pitchFamily="34" charset="0"/>
              </a:rPr>
              <a:t>proponer</a:t>
            </a:r>
            <a:r>
              <a:rPr lang="es-ES" sz="1400" spc="-25" dirty="0">
                <a:solidFill>
                  <a:schemeClr val="accent2">
                    <a:lumMod val="75000"/>
                  </a:schemeClr>
                </a:solidFill>
                <a:effectLst/>
                <a:latin typeface="Goudy Old Style" panose="02020502050305020303" pitchFamily="18" charset="0"/>
                <a:ea typeface="Arial" panose="020B0604020202020204" pitchFamily="34" charset="0"/>
              </a:rPr>
              <a:t> </a:t>
            </a:r>
            <a:r>
              <a:rPr lang="es-ES" sz="1400" dirty="0">
                <a:solidFill>
                  <a:schemeClr val="accent2">
                    <a:lumMod val="75000"/>
                  </a:schemeClr>
                </a:solidFill>
                <a:effectLst/>
                <a:latin typeface="Goudy Old Style" panose="02020502050305020303" pitchFamily="18" charset="0"/>
                <a:ea typeface="Arial" panose="020B0604020202020204" pitchFamily="34" charset="0"/>
              </a:rPr>
              <a:t>una espiritualidad sin Dios</a:t>
            </a:r>
            <a:endParaRPr lang="es-EC" dirty="0">
              <a:solidFill>
                <a:schemeClr val="accent2">
                  <a:lumMod val="75000"/>
                </a:schemeClr>
              </a:solidFill>
              <a:latin typeface="Goudy Old Style" panose="02020502050305020303" pitchFamily="18" charset="0"/>
            </a:endParaRPr>
          </a:p>
        </p:txBody>
      </p:sp>
      <p:sp>
        <p:nvSpPr>
          <p:cNvPr id="21" name="CuadroTexto 20">
            <a:extLst>
              <a:ext uri="{FF2B5EF4-FFF2-40B4-BE49-F238E27FC236}">
                <a16:creationId xmlns:a16="http://schemas.microsoft.com/office/drawing/2014/main" id="{DA715B99-DA31-7DEE-7DBB-BDC9E6754B99}"/>
              </a:ext>
            </a:extLst>
          </p:cNvPr>
          <p:cNvSpPr txBox="1"/>
          <p:nvPr/>
        </p:nvSpPr>
        <p:spPr>
          <a:xfrm>
            <a:off x="410476" y="2586654"/>
            <a:ext cx="7415317" cy="954107"/>
          </a:xfrm>
          <a:prstGeom prst="rect">
            <a:avLst/>
          </a:prstGeom>
          <a:noFill/>
        </p:spPr>
        <p:txBody>
          <a:bodyPr wrap="square">
            <a:spAutoFit/>
          </a:bodyPr>
          <a:lstStyle/>
          <a:p>
            <a:pPr marL="285750" indent="-285750" algn="just">
              <a:buFont typeface="Arial" panose="020B0604020202020204" pitchFamily="34" charset="0"/>
              <a:buChar char="•"/>
            </a:pP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A pesar de toda la corriente secularista que invade las sociedades, en muchos países —aun donde el cristianismo es minoría— la Iglesia católica es una institución creíble ante la opinión pública,</a:t>
            </a:r>
            <a:r>
              <a:rPr lang="es-ES" sz="1400" spc="-20"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confiable</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en</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lo</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que</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respecta</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al</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ámbito</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de</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la</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solidaridad</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y</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de</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la</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preocupación</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por</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los</a:t>
            </a:r>
            <a:r>
              <a:rPr lang="es-ES" sz="1400" spc="-15" dirty="0">
                <a:solidFill>
                  <a:schemeClr val="accent6">
                    <a:lumMod val="60000"/>
                    <a:lumOff val="40000"/>
                  </a:schemeClr>
                </a:solidFill>
                <a:effectLst/>
                <a:latin typeface="Goudy Old Style" panose="02020502050305020303" pitchFamily="18" charset="0"/>
                <a:ea typeface="Arial" panose="020B0604020202020204" pitchFamily="34" charset="0"/>
              </a:rPr>
              <a:t> </a:t>
            </a:r>
            <a:r>
              <a:rPr lang="es-ES" sz="1400" dirty="0">
                <a:solidFill>
                  <a:schemeClr val="accent6">
                    <a:lumMod val="60000"/>
                    <a:lumOff val="40000"/>
                  </a:schemeClr>
                </a:solidFill>
                <a:effectLst/>
                <a:latin typeface="Goudy Old Style" panose="02020502050305020303" pitchFamily="18" charset="0"/>
                <a:ea typeface="Arial" panose="020B0604020202020204" pitchFamily="34" charset="0"/>
              </a:rPr>
              <a:t>más carenciados.</a:t>
            </a:r>
            <a:endParaRPr lang="es-EC" dirty="0">
              <a:solidFill>
                <a:schemeClr val="accent6">
                  <a:lumMod val="60000"/>
                  <a:lumOff val="40000"/>
                </a:schemeClr>
              </a:solidFill>
              <a:latin typeface="Goudy Old Style" panose="02020502050305020303" pitchFamily="18" charset="0"/>
            </a:endParaRPr>
          </a:p>
        </p:txBody>
      </p:sp>
      <p:sp>
        <p:nvSpPr>
          <p:cNvPr id="23" name="CuadroTexto 22">
            <a:extLst>
              <a:ext uri="{FF2B5EF4-FFF2-40B4-BE49-F238E27FC236}">
                <a16:creationId xmlns:a16="http://schemas.microsoft.com/office/drawing/2014/main" id="{9B62514B-B576-E284-58C6-2180661847D5}"/>
              </a:ext>
            </a:extLst>
          </p:cNvPr>
          <p:cNvSpPr txBox="1"/>
          <p:nvPr/>
        </p:nvSpPr>
        <p:spPr>
          <a:xfrm>
            <a:off x="410475" y="3540761"/>
            <a:ext cx="7245121" cy="738664"/>
          </a:xfrm>
          <a:prstGeom prst="rect">
            <a:avLst/>
          </a:prstGeom>
          <a:noFill/>
        </p:spPr>
        <p:txBody>
          <a:bodyPr wrap="square">
            <a:spAutoFit/>
          </a:bodyPr>
          <a:lstStyle/>
          <a:p>
            <a:pPr marL="285750" indent="-285750">
              <a:buFont typeface="Arial" panose="020B0604020202020204" pitchFamily="34" charset="0"/>
              <a:buChar char="•"/>
            </a:pPr>
            <a:r>
              <a:rPr lang="es-ES" dirty="0">
                <a:solidFill>
                  <a:srgbClr val="C00000"/>
                </a:solidFill>
                <a:latin typeface="Goudy Old Style" panose="02020502050305020303" pitchFamily="18" charset="0"/>
                <a:ea typeface="Arial" panose="020B0604020202020204" pitchFamily="34" charset="0"/>
              </a:rPr>
              <a:t>L</a:t>
            </a:r>
            <a:r>
              <a:rPr lang="es-ES" sz="1400" dirty="0">
                <a:solidFill>
                  <a:srgbClr val="C00000"/>
                </a:solidFill>
                <a:effectLst/>
                <a:latin typeface="Goudy Old Style" panose="02020502050305020303" pitchFamily="18" charset="0"/>
                <a:ea typeface="Arial" panose="020B0604020202020204" pitchFamily="34" charset="0"/>
              </a:rPr>
              <a:t>a familia, la fragilidad de los vínculos se vuelve especialmente grave porque se trata de la célula básica de la sociedad, el lugar donde se aprende a convivir en la diferencia</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y</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a</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pertenecer</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a</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otros,</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y</a:t>
            </a:r>
            <a:r>
              <a:rPr lang="es-ES" sz="1400" spc="-15"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donde</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los</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padres</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transmiten</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la</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fe</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a</a:t>
            </a:r>
            <a:r>
              <a:rPr lang="es-ES" sz="1400" spc="-15"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sus</a:t>
            </a:r>
            <a:r>
              <a:rPr lang="es-ES" sz="1400" spc="-20" dirty="0">
                <a:solidFill>
                  <a:srgbClr val="C00000"/>
                </a:solidFill>
                <a:effectLst/>
                <a:latin typeface="Goudy Old Style" panose="02020502050305020303" pitchFamily="18" charset="0"/>
                <a:ea typeface="Arial" panose="020B0604020202020204" pitchFamily="34" charset="0"/>
              </a:rPr>
              <a:t> </a:t>
            </a:r>
            <a:r>
              <a:rPr lang="es-ES" sz="1400" dirty="0">
                <a:solidFill>
                  <a:srgbClr val="C00000"/>
                </a:solidFill>
                <a:effectLst/>
                <a:latin typeface="Goudy Old Style" panose="02020502050305020303" pitchFamily="18" charset="0"/>
                <a:ea typeface="Arial" panose="020B0604020202020204" pitchFamily="34" charset="0"/>
              </a:rPr>
              <a:t>hijos.</a:t>
            </a:r>
            <a:r>
              <a:rPr lang="es-ES" sz="1400" spc="-20" dirty="0">
                <a:solidFill>
                  <a:srgbClr val="C00000"/>
                </a:solidFill>
                <a:effectLst/>
                <a:latin typeface="Goudy Old Style" panose="02020502050305020303" pitchFamily="18" charset="0"/>
                <a:ea typeface="Arial" panose="020B0604020202020204" pitchFamily="34" charset="0"/>
              </a:rPr>
              <a:t> </a:t>
            </a:r>
            <a:endParaRPr lang="es-EC" dirty="0">
              <a:solidFill>
                <a:srgbClr val="C00000"/>
              </a:solidFill>
              <a:latin typeface="Goudy Old Style" panose="02020502050305020303" pitchFamily="18" charset="0"/>
            </a:endParaRPr>
          </a:p>
        </p:txBody>
      </p:sp>
      <p:sp>
        <p:nvSpPr>
          <p:cNvPr id="25" name="CuadroTexto 24">
            <a:extLst>
              <a:ext uri="{FF2B5EF4-FFF2-40B4-BE49-F238E27FC236}">
                <a16:creationId xmlns:a16="http://schemas.microsoft.com/office/drawing/2014/main" id="{55816FC3-4DDF-68FC-E495-B0245ABFBB3D}"/>
              </a:ext>
            </a:extLst>
          </p:cNvPr>
          <p:cNvSpPr txBox="1"/>
          <p:nvPr/>
        </p:nvSpPr>
        <p:spPr>
          <a:xfrm>
            <a:off x="410474" y="4341657"/>
            <a:ext cx="7415316" cy="523220"/>
          </a:xfrm>
          <a:prstGeom prst="rect">
            <a:avLst/>
          </a:prstGeom>
          <a:noFill/>
        </p:spPr>
        <p:txBody>
          <a:bodyPr wrap="square">
            <a:spAutoFit/>
          </a:bodyPr>
          <a:lstStyle/>
          <a:p>
            <a:pPr marL="285750" indent="-285750" algn="just">
              <a:buFont typeface="Arial" panose="020B0604020202020204" pitchFamily="34" charset="0"/>
              <a:buChar char="•"/>
            </a:pPr>
            <a:r>
              <a:rPr lang="es-ES" sz="1400" dirty="0">
                <a:solidFill>
                  <a:srgbClr val="00B050"/>
                </a:solidFill>
                <a:effectLst/>
                <a:latin typeface="Goudy Old Style" panose="02020502050305020303" pitchFamily="18" charset="0"/>
                <a:ea typeface="Arial" panose="020B0604020202020204" pitchFamily="34" charset="0"/>
              </a:rPr>
              <a:t>El individualismo posmoderno y globalizado favorece un estilo de vida que debilita el desarrollo y la estabilidad de los vínculos entre las personas, y que desnaturaliza los vínculos familiares. </a:t>
            </a:r>
            <a:endParaRPr lang="es-EC" dirty="0">
              <a:solidFill>
                <a:srgbClr val="00B050"/>
              </a:solidFill>
              <a:latin typeface="Goudy Old Style" panose="02020502050305020303"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7" name="Google Shape;257;p2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5" name="CuadroTexto 4">
            <a:extLst>
              <a:ext uri="{FF2B5EF4-FFF2-40B4-BE49-F238E27FC236}">
                <a16:creationId xmlns:a16="http://schemas.microsoft.com/office/drawing/2014/main" id="{4C92C0F7-F7F4-DA9D-7CB3-DF23921FDAAE}"/>
              </a:ext>
            </a:extLst>
          </p:cNvPr>
          <p:cNvSpPr txBox="1"/>
          <p:nvPr/>
        </p:nvSpPr>
        <p:spPr>
          <a:xfrm>
            <a:off x="1985650" y="176497"/>
            <a:ext cx="4572000" cy="307777"/>
          </a:xfrm>
          <a:prstGeom prst="rect">
            <a:avLst/>
          </a:prstGeom>
          <a:noFill/>
        </p:spPr>
        <p:txBody>
          <a:bodyPr wrap="square">
            <a:spAutoFit/>
          </a:bodyPr>
          <a:lstStyle/>
          <a:p>
            <a:r>
              <a:rPr lang="es-MX" dirty="0"/>
              <a:t>Desafíos de la inculturación de la fe</a:t>
            </a:r>
            <a:endParaRPr lang="es-EC" dirty="0"/>
          </a:p>
        </p:txBody>
      </p:sp>
      <p:pic>
        <p:nvPicPr>
          <p:cNvPr id="4098" name="Picture 2" descr="Catholic.net - Inculturación, el mayor reto de la catequesis">
            <a:extLst>
              <a:ext uri="{FF2B5EF4-FFF2-40B4-BE49-F238E27FC236}">
                <a16:creationId xmlns:a16="http://schemas.microsoft.com/office/drawing/2014/main" id="{0394333E-FF9B-54C7-BE93-49E485DA0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0219" y="650986"/>
            <a:ext cx="1264808" cy="1331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2357F33F-1F3D-403A-1C56-C628D0568357}"/>
              </a:ext>
            </a:extLst>
          </p:cNvPr>
          <p:cNvSpPr txBox="1"/>
          <p:nvPr/>
        </p:nvSpPr>
        <p:spPr>
          <a:xfrm>
            <a:off x="1651928" y="2368835"/>
            <a:ext cx="4572000" cy="307777"/>
          </a:xfrm>
          <a:prstGeom prst="rect">
            <a:avLst/>
          </a:prstGeom>
          <a:noFill/>
        </p:spPr>
        <p:txBody>
          <a:bodyPr wrap="square">
            <a:spAutoFit/>
          </a:bodyPr>
          <a:lstStyle/>
          <a:p>
            <a:r>
              <a:rPr lang="es-MX" dirty="0"/>
              <a:t>Desafíos de las culturas urbanas</a:t>
            </a:r>
            <a:endParaRPr lang="es-EC" dirty="0"/>
          </a:p>
        </p:txBody>
      </p:sp>
      <p:pic>
        <p:nvPicPr>
          <p:cNvPr id="4100" name="Picture 4" descr="Iglesia y ciudad: el desafío de las culturas urbanas">
            <a:extLst>
              <a:ext uri="{FF2B5EF4-FFF2-40B4-BE49-F238E27FC236}">
                <a16:creationId xmlns:a16="http://schemas.microsoft.com/office/drawing/2014/main" id="{4EB1D135-5D13-5C0C-2FCC-13F2E8988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145" y="3787435"/>
            <a:ext cx="921074" cy="14050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99734CA5-04AE-A1CB-DC81-44D293902106}"/>
              </a:ext>
            </a:extLst>
          </p:cNvPr>
          <p:cNvSpPr txBox="1"/>
          <p:nvPr/>
        </p:nvSpPr>
        <p:spPr>
          <a:xfrm>
            <a:off x="2629178" y="2774665"/>
            <a:ext cx="6533042" cy="1446550"/>
          </a:xfrm>
          <a:prstGeom prst="rect">
            <a:avLst/>
          </a:prstGeom>
          <a:noFill/>
        </p:spPr>
        <p:txBody>
          <a:bodyPr wrap="square">
            <a:spAutoFit/>
          </a:bodyPr>
          <a:lstStyle/>
          <a:p>
            <a:pPr marR="111125" lvl="0" algn="just">
              <a:spcAft>
                <a:spcPts val="0"/>
              </a:spcAft>
              <a:tabLst>
                <a:tab pos="330200" algn="l"/>
              </a:tabLst>
            </a:pPr>
            <a:r>
              <a:rPr lang="es-ES" spc="-5" dirty="0">
                <a:effectLst/>
                <a:latin typeface="Goudy Old Style" panose="02020502050305020303" pitchFamily="18" charset="0"/>
                <a:ea typeface="Arial" panose="020B0604020202020204" pitchFamily="34" charset="0"/>
              </a:rPr>
              <a:t>La presencia de Dios acompaña las búsquedas sinceras que personas y grupos realizan para encontrar apoyo y sentido a sus vidas. Él vive entre los ciudadanos promoviendo la solidaridad, la fraternidad, el deseo de bien, de verdad, de justicia. Esa presencia no</a:t>
            </a:r>
            <a:r>
              <a:rPr lang="es-ES" spc="-25"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debe</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ser</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fabricada</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sino</a:t>
            </a:r>
            <a:r>
              <a:rPr lang="es-ES" spc="-25"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descubierta,</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develada.</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Dios</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no</a:t>
            </a:r>
            <a:r>
              <a:rPr lang="es-ES" spc="-25"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se</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oculta</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a</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aquellos</a:t>
            </a:r>
            <a:r>
              <a:rPr lang="es-ES" spc="-25"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que</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lo</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buscan</a:t>
            </a:r>
            <a:r>
              <a:rPr lang="es-ES" spc="-2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con un corazón sincero, aunque lo hagan a tientas, de manera imprecisa y</a:t>
            </a:r>
            <a:r>
              <a:rPr lang="es-ES" spc="-110" dirty="0">
                <a:effectLst/>
                <a:latin typeface="Goudy Old Style" panose="02020502050305020303" pitchFamily="18" charset="0"/>
                <a:ea typeface="Arial" panose="020B0604020202020204" pitchFamily="34" charset="0"/>
              </a:rPr>
              <a:t> </a:t>
            </a:r>
            <a:r>
              <a:rPr lang="es-ES" spc="-5" dirty="0">
                <a:effectLst/>
                <a:latin typeface="Goudy Old Style" panose="02020502050305020303" pitchFamily="18" charset="0"/>
                <a:ea typeface="Arial" panose="020B0604020202020204" pitchFamily="34" charset="0"/>
              </a:rPr>
              <a:t>difusa.</a:t>
            </a:r>
            <a:endParaRPr lang="es-EC" spc="-5" dirty="0">
              <a:effectLst/>
              <a:latin typeface="Goudy Old Style" panose="02020502050305020303" pitchFamily="18" charset="0"/>
              <a:ea typeface="Arial" panose="020B0604020202020204" pitchFamily="34" charset="0"/>
            </a:endParaRPr>
          </a:p>
          <a:p>
            <a:pPr algn="just">
              <a:spcBef>
                <a:spcPts val="15"/>
              </a:spcBef>
            </a:pPr>
            <a:r>
              <a:rPr lang="es-ES" sz="1800" dirty="0">
                <a:effectLst/>
                <a:latin typeface="Arial" panose="020B0604020202020204" pitchFamily="34" charset="0"/>
                <a:ea typeface="Arial" panose="020B0604020202020204" pitchFamily="34" charset="0"/>
              </a:rPr>
              <a:t> </a:t>
            </a:r>
            <a:endParaRPr lang="es-EC" sz="1400" dirty="0">
              <a:effectLst/>
              <a:latin typeface="Arial" panose="020B0604020202020204" pitchFamily="34" charset="0"/>
              <a:ea typeface="Arial" panose="020B0604020202020204" pitchFamily="34" charset="0"/>
            </a:endParaRPr>
          </a:p>
        </p:txBody>
      </p:sp>
      <p:sp>
        <p:nvSpPr>
          <p:cNvPr id="13" name="CuadroTexto 12">
            <a:extLst>
              <a:ext uri="{FF2B5EF4-FFF2-40B4-BE49-F238E27FC236}">
                <a16:creationId xmlns:a16="http://schemas.microsoft.com/office/drawing/2014/main" id="{2DB64D26-B0FB-A0B3-50E0-620D766344C8}"/>
              </a:ext>
            </a:extLst>
          </p:cNvPr>
          <p:cNvSpPr txBox="1"/>
          <p:nvPr/>
        </p:nvSpPr>
        <p:spPr>
          <a:xfrm>
            <a:off x="2629178" y="4012896"/>
            <a:ext cx="6350608" cy="954107"/>
          </a:xfrm>
          <a:prstGeom prst="rect">
            <a:avLst/>
          </a:prstGeom>
          <a:noFill/>
        </p:spPr>
        <p:txBody>
          <a:bodyPr wrap="square">
            <a:spAutoFit/>
          </a:bodyPr>
          <a:lstStyle/>
          <a:p>
            <a:pPr algn="just"/>
            <a:r>
              <a:rPr lang="es-ES" sz="1400" dirty="0">
                <a:effectLst/>
                <a:latin typeface="Goudy Old Style" panose="02020502050305020303" pitchFamily="18" charset="0"/>
                <a:ea typeface="Arial" panose="020B0604020202020204" pitchFamily="34" charset="0"/>
              </a:rPr>
              <a:t>Nuevas culturas continúan gestándose en estas enormes geografías humanas en las que el cristiano ya no suele ser promotor o generador de sentido, sino que recibe de ellas otros lenguajes, símbolos, mensajes y paradigmas que ofrecen nuevas orientaciones de vida, frecuentemente</a:t>
            </a:r>
            <a:r>
              <a:rPr lang="es-ES" sz="1400" spc="-2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en</a:t>
            </a:r>
            <a:r>
              <a:rPr lang="es-ES" sz="1400" spc="-2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contraste</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con</a:t>
            </a:r>
            <a:r>
              <a:rPr lang="es-ES" sz="1400" spc="-2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el</a:t>
            </a:r>
            <a:r>
              <a:rPr lang="es-ES" sz="1400" spc="-2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Evangelio</a:t>
            </a:r>
            <a:r>
              <a:rPr lang="es-ES" sz="1400" spc="-15"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de</a:t>
            </a:r>
            <a:r>
              <a:rPr lang="es-ES" sz="1400" spc="-20" dirty="0">
                <a:effectLst/>
                <a:latin typeface="Goudy Old Style" panose="02020502050305020303" pitchFamily="18" charset="0"/>
                <a:ea typeface="Arial" panose="020B0604020202020204" pitchFamily="34" charset="0"/>
              </a:rPr>
              <a:t> </a:t>
            </a:r>
            <a:r>
              <a:rPr lang="es-ES" sz="1400" dirty="0">
                <a:effectLst/>
                <a:latin typeface="Goudy Old Style" panose="02020502050305020303" pitchFamily="18" charset="0"/>
                <a:ea typeface="Arial" panose="020B0604020202020204" pitchFamily="34" charset="0"/>
              </a:rPr>
              <a:t>Jesús</a:t>
            </a:r>
            <a:endParaRPr lang="es-EC" dirty="0">
              <a:latin typeface="Goudy Old Style" panose="02020502050305020303" pitchFamily="18" charset="0"/>
            </a:endParaRPr>
          </a:p>
        </p:txBody>
      </p:sp>
      <p:sp>
        <p:nvSpPr>
          <p:cNvPr id="15" name="CuadroTexto 14">
            <a:extLst>
              <a:ext uri="{FF2B5EF4-FFF2-40B4-BE49-F238E27FC236}">
                <a16:creationId xmlns:a16="http://schemas.microsoft.com/office/drawing/2014/main" id="{F99168CB-CFE9-C153-AB1A-4E18B7A943EA}"/>
              </a:ext>
            </a:extLst>
          </p:cNvPr>
          <p:cNvSpPr txBox="1"/>
          <p:nvPr/>
        </p:nvSpPr>
        <p:spPr>
          <a:xfrm>
            <a:off x="3170364" y="582327"/>
            <a:ext cx="5920239" cy="954107"/>
          </a:xfrm>
          <a:prstGeom prst="rect">
            <a:avLst/>
          </a:prstGeom>
          <a:noFill/>
        </p:spPr>
        <p:txBody>
          <a:bodyPr wrap="square">
            <a:spAutoFit/>
          </a:bodyPr>
          <a:lstStyle/>
          <a:p>
            <a:pPr algn="just"/>
            <a:r>
              <a:rPr lang="es-ES" sz="1400" dirty="0">
                <a:effectLst/>
                <a:latin typeface="Goudy Old Style" panose="02020502050305020303" pitchFamily="18" charset="0"/>
                <a:ea typeface="Arial" panose="020B0604020202020204" pitchFamily="34" charset="0"/>
              </a:rPr>
              <a:t>Una mirada de fe sobre la realidad no puede dejar de reconocer lo que siembra el Espíritu Santo. Sería desconfiar de su acción libre y generosa pensar que no hay auténticos valores cristianos donde una gran parte de la población ha recibido el Bautismo y expresa su fe y su solidaridad fraterna de múltiples maneras</a:t>
            </a:r>
            <a:endParaRPr lang="es-EC" dirty="0">
              <a:latin typeface="Goudy Old Style" panose="02020502050305020303" pitchFamily="18" charset="0"/>
            </a:endParaRPr>
          </a:p>
        </p:txBody>
      </p:sp>
      <p:sp>
        <p:nvSpPr>
          <p:cNvPr id="17" name="CuadroTexto 16">
            <a:extLst>
              <a:ext uri="{FF2B5EF4-FFF2-40B4-BE49-F238E27FC236}">
                <a16:creationId xmlns:a16="http://schemas.microsoft.com/office/drawing/2014/main" id="{AF0BF5DE-6109-EC60-E388-83E8DB57F9D2}"/>
              </a:ext>
            </a:extLst>
          </p:cNvPr>
          <p:cNvSpPr txBox="1"/>
          <p:nvPr/>
        </p:nvSpPr>
        <p:spPr>
          <a:xfrm>
            <a:off x="3155074" y="1608622"/>
            <a:ext cx="5866846" cy="307777"/>
          </a:xfrm>
          <a:prstGeom prst="rect">
            <a:avLst/>
          </a:prstGeom>
          <a:noFill/>
        </p:spPr>
        <p:txBody>
          <a:bodyPr wrap="square">
            <a:spAutoFit/>
          </a:bodyPr>
          <a:lstStyle/>
          <a:p>
            <a:pPr algn="just"/>
            <a:r>
              <a:rPr lang="es-ES" sz="1400" dirty="0">
                <a:effectLst/>
                <a:latin typeface="Goudy Old Style" panose="02020502050305020303" pitchFamily="18" charset="0"/>
                <a:ea typeface="Arial" panose="020B0604020202020204" pitchFamily="34" charset="0"/>
              </a:rPr>
              <a:t>Es imperiosa la necesidad de evangelizar las culturas para </a:t>
            </a:r>
            <a:r>
              <a:rPr lang="es-ES" sz="1400" dirty="0" err="1">
                <a:effectLst/>
                <a:latin typeface="Goudy Old Style" panose="02020502050305020303" pitchFamily="18" charset="0"/>
                <a:ea typeface="Arial" panose="020B0604020202020204" pitchFamily="34" charset="0"/>
              </a:rPr>
              <a:t>inculturar</a:t>
            </a:r>
            <a:r>
              <a:rPr lang="es-ES" sz="1400" dirty="0">
                <a:effectLst/>
                <a:latin typeface="Goudy Old Style" panose="02020502050305020303" pitchFamily="18" charset="0"/>
                <a:ea typeface="Arial" panose="020B0604020202020204" pitchFamily="34" charset="0"/>
              </a:rPr>
              <a:t> el Evangelio. </a:t>
            </a:r>
            <a:endParaRPr lang="es-EC" dirty="0">
              <a:latin typeface="Goudy Old Style" panose="020205020503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7" name="CuadroTexto 6">
            <a:extLst>
              <a:ext uri="{FF2B5EF4-FFF2-40B4-BE49-F238E27FC236}">
                <a16:creationId xmlns:a16="http://schemas.microsoft.com/office/drawing/2014/main" id="{9A8A6B86-9162-2AA5-B06C-7CED4BADA172}"/>
              </a:ext>
            </a:extLst>
          </p:cNvPr>
          <p:cNvSpPr txBox="1"/>
          <p:nvPr/>
        </p:nvSpPr>
        <p:spPr>
          <a:xfrm>
            <a:off x="4254963" y="316660"/>
            <a:ext cx="4572000" cy="307777"/>
          </a:xfrm>
          <a:prstGeom prst="rect">
            <a:avLst/>
          </a:prstGeom>
          <a:noFill/>
        </p:spPr>
        <p:txBody>
          <a:bodyPr wrap="square">
            <a:spAutoFit/>
          </a:bodyPr>
          <a:lstStyle/>
          <a:p>
            <a:r>
              <a:rPr lang="es-MX" dirty="0"/>
              <a:t>II.	Tentaciones de los agentes pastorales</a:t>
            </a:r>
            <a:endParaRPr lang="es-EC" dirty="0"/>
          </a:p>
        </p:txBody>
      </p:sp>
      <p:sp>
        <p:nvSpPr>
          <p:cNvPr id="8" name="Elipse 7">
            <a:extLst>
              <a:ext uri="{FF2B5EF4-FFF2-40B4-BE49-F238E27FC236}">
                <a16:creationId xmlns:a16="http://schemas.microsoft.com/office/drawing/2014/main" id="{DD154C27-81DD-8774-3B56-D92488DFBE33}"/>
              </a:ext>
            </a:extLst>
          </p:cNvPr>
          <p:cNvSpPr/>
          <p:nvPr/>
        </p:nvSpPr>
        <p:spPr>
          <a:xfrm>
            <a:off x="3754131" y="859762"/>
            <a:ext cx="1241374" cy="967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50" dirty="0"/>
              <a:t>Crisis de Identidad</a:t>
            </a:r>
          </a:p>
        </p:txBody>
      </p:sp>
      <p:sp>
        <p:nvSpPr>
          <p:cNvPr id="9" name="Elipse 8">
            <a:extLst>
              <a:ext uri="{FF2B5EF4-FFF2-40B4-BE49-F238E27FC236}">
                <a16:creationId xmlns:a16="http://schemas.microsoft.com/office/drawing/2014/main" id="{5D66B4D9-55CB-E00C-1DC8-D8156A66021E}"/>
              </a:ext>
            </a:extLst>
          </p:cNvPr>
          <p:cNvSpPr/>
          <p:nvPr/>
        </p:nvSpPr>
        <p:spPr>
          <a:xfrm>
            <a:off x="7909220" y="753457"/>
            <a:ext cx="1104483" cy="967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50" dirty="0"/>
              <a:t>Guerras entre Nosotros</a:t>
            </a:r>
          </a:p>
        </p:txBody>
      </p:sp>
      <p:sp>
        <p:nvSpPr>
          <p:cNvPr id="10" name="Elipse 9">
            <a:extLst>
              <a:ext uri="{FF2B5EF4-FFF2-40B4-BE49-F238E27FC236}">
                <a16:creationId xmlns:a16="http://schemas.microsoft.com/office/drawing/2014/main" id="{69BD42A7-CD98-9A96-9116-E8BF23F7A906}"/>
              </a:ext>
            </a:extLst>
          </p:cNvPr>
          <p:cNvSpPr/>
          <p:nvPr/>
        </p:nvSpPr>
        <p:spPr>
          <a:xfrm>
            <a:off x="7802459" y="2232733"/>
            <a:ext cx="1370209" cy="967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50" dirty="0"/>
              <a:t>Mundanidad espiritual</a:t>
            </a:r>
          </a:p>
        </p:txBody>
      </p:sp>
      <p:sp>
        <p:nvSpPr>
          <p:cNvPr id="11" name="Elipse 10">
            <a:extLst>
              <a:ext uri="{FF2B5EF4-FFF2-40B4-BE49-F238E27FC236}">
                <a16:creationId xmlns:a16="http://schemas.microsoft.com/office/drawing/2014/main" id="{E12A9254-9D7F-4B7E-289B-38276531E1B8}"/>
              </a:ext>
            </a:extLst>
          </p:cNvPr>
          <p:cNvSpPr/>
          <p:nvPr/>
        </p:nvSpPr>
        <p:spPr>
          <a:xfrm>
            <a:off x="4052962" y="2865251"/>
            <a:ext cx="1100538" cy="967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50" dirty="0"/>
              <a:t>Acedia Pastoral</a:t>
            </a:r>
          </a:p>
        </p:txBody>
      </p:sp>
      <p:sp>
        <p:nvSpPr>
          <p:cNvPr id="12" name="Elipse 11">
            <a:extLst>
              <a:ext uri="{FF2B5EF4-FFF2-40B4-BE49-F238E27FC236}">
                <a16:creationId xmlns:a16="http://schemas.microsoft.com/office/drawing/2014/main" id="{F32D46B1-5EE9-3070-F6DE-09AC08240466}"/>
              </a:ext>
            </a:extLst>
          </p:cNvPr>
          <p:cNvSpPr/>
          <p:nvPr/>
        </p:nvSpPr>
        <p:spPr>
          <a:xfrm>
            <a:off x="5672538" y="3939687"/>
            <a:ext cx="1201402" cy="967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50" dirty="0"/>
              <a:t>Pesimismo estéril</a:t>
            </a:r>
          </a:p>
        </p:txBody>
      </p:sp>
      <p:sp>
        <p:nvSpPr>
          <p:cNvPr id="13" name="Elipse 12">
            <a:extLst>
              <a:ext uri="{FF2B5EF4-FFF2-40B4-BE49-F238E27FC236}">
                <a16:creationId xmlns:a16="http://schemas.microsoft.com/office/drawing/2014/main" id="{EF5F68CF-862F-662A-9F0E-200C2E1ECC01}"/>
              </a:ext>
            </a:extLst>
          </p:cNvPr>
          <p:cNvSpPr/>
          <p:nvPr/>
        </p:nvSpPr>
        <p:spPr>
          <a:xfrm>
            <a:off x="7472607" y="3712009"/>
            <a:ext cx="1480477" cy="9677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50" dirty="0"/>
              <a:t>Individualismo</a:t>
            </a:r>
            <a:endParaRPr lang="es-EC" dirty="0"/>
          </a:p>
        </p:txBody>
      </p:sp>
      <p:sp>
        <p:nvSpPr>
          <p:cNvPr id="14" name="Elipse 13">
            <a:extLst>
              <a:ext uri="{FF2B5EF4-FFF2-40B4-BE49-F238E27FC236}">
                <a16:creationId xmlns:a16="http://schemas.microsoft.com/office/drawing/2014/main" id="{835790FB-9BA7-0FD0-1E29-F6A82FCDD5AB}"/>
              </a:ext>
            </a:extLst>
          </p:cNvPr>
          <p:cNvSpPr/>
          <p:nvPr/>
        </p:nvSpPr>
        <p:spPr>
          <a:xfrm>
            <a:off x="5544952" y="1405340"/>
            <a:ext cx="1686794" cy="10399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50" dirty="0"/>
              <a:t>LAS 6 TENTACIONES</a:t>
            </a:r>
          </a:p>
        </p:txBody>
      </p:sp>
      <p:sp>
        <p:nvSpPr>
          <p:cNvPr id="20" name="Flecha: hacia arriba 19">
            <a:extLst>
              <a:ext uri="{FF2B5EF4-FFF2-40B4-BE49-F238E27FC236}">
                <a16:creationId xmlns:a16="http://schemas.microsoft.com/office/drawing/2014/main" id="{1A4FC973-DB00-F07E-2150-A163D96F2953}"/>
              </a:ext>
            </a:extLst>
          </p:cNvPr>
          <p:cNvSpPr/>
          <p:nvPr/>
        </p:nvSpPr>
        <p:spPr>
          <a:xfrm rot="7182599">
            <a:off x="4855661" y="1525674"/>
            <a:ext cx="769253" cy="6323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Flecha: hacia arriba 20">
            <a:extLst>
              <a:ext uri="{FF2B5EF4-FFF2-40B4-BE49-F238E27FC236}">
                <a16:creationId xmlns:a16="http://schemas.microsoft.com/office/drawing/2014/main" id="{6936B5E2-AAD6-F641-C755-1239E2626466}"/>
              </a:ext>
            </a:extLst>
          </p:cNvPr>
          <p:cNvSpPr/>
          <p:nvPr/>
        </p:nvSpPr>
        <p:spPr>
          <a:xfrm rot="2354020">
            <a:off x="5016740" y="2502617"/>
            <a:ext cx="769253" cy="6323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2" name="Flecha: hacia arriba 21">
            <a:extLst>
              <a:ext uri="{FF2B5EF4-FFF2-40B4-BE49-F238E27FC236}">
                <a16:creationId xmlns:a16="http://schemas.microsoft.com/office/drawing/2014/main" id="{55BA67BC-F0B9-0ECC-F64F-12241199B2E3}"/>
              </a:ext>
            </a:extLst>
          </p:cNvPr>
          <p:cNvSpPr/>
          <p:nvPr/>
        </p:nvSpPr>
        <p:spPr>
          <a:xfrm>
            <a:off x="5894724" y="3177676"/>
            <a:ext cx="769253" cy="6323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lecha: hacia arriba 22">
            <a:extLst>
              <a:ext uri="{FF2B5EF4-FFF2-40B4-BE49-F238E27FC236}">
                <a16:creationId xmlns:a16="http://schemas.microsoft.com/office/drawing/2014/main" id="{6943B04C-2D53-56DE-918F-38F27DB98552}"/>
              </a:ext>
            </a:extLst>
          </p:cNvPr>
          <p:cNvSpPr/>
          <p:nvPr/>
        </p:nvSpPr>
        <p:spPr>
          <a:xfrm rot="19750282">
            <a:off x="6981617" y="3056403"/>
            <a:ext cx="769253" cy="6323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Flecha: hacia arriba 23">
            <a:extLst>
              <a:ext uri="{FF2B5EF4-FFF2-40B4-BE49-F238E27FC236}">
                <a16:creationId xmlns:a16="http://schemas.microsoft.com/office/drawing/2014/main" id="{1609829C-3AA6-7BF6-283D-11DDB21DE65E}"/>
              </a:ext>
            </a:extLst>
          </p:cNvPr>
          <p:cNvSpPr/>
          <p:nvPr/>
        </p:nvSpPr>
        <p:spPr>
          <a:xfrm rot="14397537">
            <a:off x="7280829" y="1394445"/>
            <a:ext cx="769253" cy="6323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Flecha: hacia arriba 24">
            <a:extLst>
              <a:ext uri="{FF2B5EF4-FFF2-40B4-BE49-F238E27FC236}">
                <a16:creationId xmlns:a16="http://schemas.microsoft.com/office/drawing/2014/main" id="{F9EB76FD-221E-8361-CA34-92C3F12E7E62}"/>
              </a:ext>
            </a:extLst>
          </p:cNvPr>
          <p:cNvSpPr/>
          <p:nvPr/>
        </p:nvSpPr>
        <p:spPr>
          <a:xfrm rot="17361705">
            <a:off x="7109389" y="2157735"/>
            <a:ext cx="769253" cy="6323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124" name="Picture 4" descr="Las tentaciones de los agentes pastorales – Mauxi">
            <a:extLst>
              <a:ext uri="{FF2B5EF4-FFF2-40B4-BE49-F238E27FC236}">
                <a16:creationId xmlns:a16="http://schemas.microsoft.com/office/drawing/2014/main" id="{7C4EFE45-2A70-1B83-6F61-E637EF63C6E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731" b="99038" l="1235" r="89712"/>
                    </a14:imgEffect>
                  </a14:imgLayer>
                </a14:imgProps>
              </a:ext>
              <a:ext uri="{28A0092B-C50C-407E-A947-70E740481C1C}">
                <a14:useLocalDpi xmlns:a14="http://schemas.microsoft.com/office/drawing/2010/main" val="0"/>
              </a:ext>
            </a:extLst>
          </a:blip>
          <a:srcRect/>
          <a:stretch>
            <a:fillRect/>
          </a:stretch>
        </p:blipFill>
        <p:spPr bwMode="auto">
          <a:xfrm>
            <a:off x="89383" y="1196044"/>
            <a:ext cx="3053799" cy="2613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Gregory template">
  <a:themeElements>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1920</Words>
  <Application>Microsoft Office PowerPoint</Application>
  <PresentationFormat>Presentación en pantalla (16:9)</PresentationFormat>
  <Paragraphs>84</Paragraphs>
  <Slides>13</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Kulim Park</vt:lpstr>
      <vt:lpstr>Calibri</vt:lpstr>
      <vt:lpstr>Edwardian Script ITC</vt:lpstr>
      <vt:lpstr>Arial</vt:lpstr>
      <vt:lpstr>Goudy Old Style</vt:lpstr>
      <vt:lpstr>Garamond</vt:lpstr>
      <vt:lpstr>Gregory template</vt:lpstr>
      <vt:lpstr>CAPÍTULO 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DOS</dc:title>
  <cp:lastModifiedBy>Ana Maria</cp:lastModifiedBy>
  <cp:revision>4</cp:revision>
  <dcterms:modified xsi:type="dcterms:W3CDTF">2023-04-24T20:46:31Z</dcterms:modified>
</cp:coreProperties>
</file>